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xlsx" ContentType="application/vnd.openxmlformats-officedocument.spreadsheetml.sheet"/>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38"/>
  </p:notesMasterIdLst>
  <p:sldIdLst>
    <p:sldId id="256" r:id="rId2"/>
    <p:sldId id="286" r:id="rId3"/>
    <p:sldId id="257" r:id="rId4"/>
    <p:sldId id="258" r:id="rId5"/>
    <p:sldId id="259" r:id="rId6"/>
    <p:sldId id="260" r:id="rId7"/>
    <p:sldId id="261" r:id="rId8"/>
    <p:sldId id="262" r:id="rId9"/>
    <p:sldId id="263" r:id="rId10"/>
    <p:sldId id="264" r:id="rId11"/>
    <p:sldId id="265" r:id="rId12"/>
    <p:sldId id="272" r:id="rId13"/>
    <p:sldId id="276" r:id="rId14"/>
    <p:sldId id="273" r:id="rId15"/>
    <p:sldId id="302" r:id="rId16"/>
    <p:sldId id="274" r:id="rId17"/>
    <p:sldId id="275" r:id="rId18"/>
    <p:sldId id="277" r:id="rId19"/>
    <p:sldId id="278" r:id="rId20"/>
    <p:sldId id="279" r:id="rId21"/>
    <p:sldId id="280" r:id="rId22"/>
    <p:sldId id="281" r:id="rId23"/>
    <p:sldId id="282" r:id="rId24"/>
    <p:sldId id="283" r:id="rId25"/>
    <p:sldId id="304" r:id="rId26"/>
    <p:sldId id="290" r:id="rId27"/>
    <p:sldId id="267" r:id="rId28"/>
    <p:sldId id="269" r:id="rId29"/>
    <p:sldId id="268" r:id="rId30"/>
    <p:sldId id="305" r:id="rId31"/>
    <p:sldId id="284" r:id="rId32"/>
    <p:sldId id="301" r:id="rId33"/>
    <p:sldId id="306" r:id="rId34"/>
    <p:sldId id="307" r:id="rId35"/>
    <p:sldId id="308" r:id="rId36"/>
    <p:sldId id="285" r:id="rId37"/>
  </p:sldIdLst>
  <p:sldSz cx="9906000" cy="6858000" type="A4"/>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99"/>
    <a:srgbClr val="0066FF"/>
    <a:srgbClr val="3399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774" autoAdjust="0"/>
  </p:normalViewPr>
  <p:slideViewPr>
    <p:cSldViewPr>
      <p:cViewPr>
        <p:scale>
          <a:sx n="68" d="100"/>
          <a:sy n="68" d="100"/>
        </p:scale>
        <p:origin x="-1272" y="-114"/>
      </p:cViewPr>
      <p:guideLst>
        <p:guide orient="horz" pos="2160"/>
        <p:guide pos="312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style val="23"/>
  <c:chart>
    <c:title>
      <c:tx>
        <c:rich>
          <a:bodyPr/>
          <a:lstStyle/>
          <a:p>
            <a:pPr>
              <a:defRPr/>
            </a:pPr>
            <a:r>
              <a:rPr lang="en-US" dirty="0" smtClean="0"/>
              <a:t>Evaluate</a:t>
            </a:r>
          </a:p>
          <a:p>
            <a:pPr>
              <a:defRPr/>
            </a:pPr>
            <a:r>
              <a:rPr lang="en-US" sz="1600" dirty="0" smtClean="0"/>
              <a:t>ANN</a:t>
            </a:r>
            <a:r>
              <a:rPr lang="en-US" sz="1800" dirty="0" smtClean="0"/>
              <a:t>9</a:t>
            </a:r>
            <a:r>
              <a:rPr lang="en-US" sz="1600" dirty="0" smtClean="0"/>
              <a:t> DATA FOR CHINA</a:t>
            </a:r>
            <a:endParaRPr lang="en-US" sz="1600" dirty="0"/>
          </a:p>
        </c:rich>
      </c:tx>
      <c:layout>
        <c:manualLayout>
          <c:xMode val="edge"/>
          <c:yMode val="edge"/>
          <c:x val="1.1937462144155067E-2"/>
          <c:y val="0.10961537631621955"/>
        </c:manualLayout>
      </c:layout>
    </c:title>
    <c:plotArea>
      <c:layout>
        <c:manualLayout>
          <c:layoutTarget val="inner"/>
          <c:xMode val="edge"/>
          <c:yMode val="edge"/>
          <c:x val="0.21821138703815901"/>
          <c:y val="0.21838921726308166"/>
          <c:w val="0.44819261053906734"/>
          <c:h val="0.67228886490847628"/>
        </c:manualLayout>
      </c:layout>
      <c:radarChart>
        <c:radarStyle val="marker"/>
        <c:ser>
          <c:idx val="0"/>
          <c:order val="0"/>
          <c:tx>
            <c:strRef>
              <c:f>Sheet1!$B$1</c:f>
              <c:strCache>
                <c:ptCount val="1"/>
                <c:pt idx="0">
                  <c:v>Evaluate</c:v>
                </c:pt>
              </c:strCache>
            </c:strRef>
          </c:tx>
          <c:marker>
            <c:symbol val="none"/>
          </c:marker>
          <c:dLbls>
            <c:dLbl>
              <c:idx val="0"/>
              <c:layout>
                <c:manualLayout>
                  <c:x val="-5.1923076923076933E-2"/>
                  <c:y val="7.7884609487840123E-2"/>
                </c:manualLayout>
              </c:layout>
              <c:showVal val="1"/>
            </c:dLbl>
            <c:dLbl>
              <c:idx val="1"/>
              <c:layout>
                <c:manualLayout>
                  <c:x val="-2.1153846153846176E-2"/>
                  <c:y val="6.3461533656758523E-2"/>
                </c:manualLayout>
              </c:layout>
              <c:showVal val="1"/>
            </c:dLbl>
            <c:showVal val="1"/>
          </c:dLbls>
          <c:cat>
            <c:strRef>
              <c:f>Sheet1!$A$2:$A$6</c:f>
              <c:strCache>
                <c:ptCount val="5"/>
                <c:pt idx="0">
                  <c:v>Free</c:v>
                </c:pt>
                <c:pt idx="1">
                  <c:v>Core Function</c:v>
                </c:pt>
                <c:pt idx="2">
                  <c:v>UI</c:v>
                </c:pt>
                <c:pt idx="3">
                  <c:v>Easy Use</c:v>
                </c:pt>
                <c:pt idx="4">
                  <c:v>Social</c:v>
                </c:pt>
              </c:strCache>
            </c:strRef>
          </c:cat>
          <c:val>
            <c:numRef>
              <c:f>Sheet1!$B$2:$B$6</c:f>
              <c:numCache>
                <c:formatCode>General</c:formatCode>
                <c:ptCount val="5"/>
                <c:pt idx="0">
                  <c:v>78.2</c:v>
                </c:pt>
                <c:pt idx="1">
                  <c:v>63.2</c:v>
                </c:pt>
                <c:pt idx="2">
                  <c:v>51.4</c:v>
                </c:pt>
                <c:pt idx="3">
                  <c:v>41.2</c:v>
                </c:pt>
                <c:pt idx="4">
                  <c:v>36.700000000000003</c:v>
                </c:pt>
              </c:numCache>
            </c:numRef>
          </c:val>
        </c:ser>
        <c:dLbls>
          <c:showVal val="1"/>
        </c:dLbls>
        <c:axId val="86083072"/>
        <c:axId val="86084608"/>
      </c:radarChart>
      <c:catAx>
        <c:axId val="86083072"/>
        <c:scaling>
          <c:orientation val="minMax"/>
        </c:scaling>
        <c:axPos val="b"/>
        <c:majorGridlines/>
        <c:majorTickMark val="none"/>
        <c:tickLblPos val="nextTo"/>
        <c:spPr>
          <a:ln w="9525">
            <a:noFill/>
          </a:ln>
        </c:spPr>
        <c:txPr>
          <a:bodyPr/>
          <a:lstStyle/>
          <a:p>
            <a:pPr>
              <a:defRPr b="1"/>
            </a:pPr>
            <a:endParaRPr lang="zh-CN"/>
          </a:p>
        </c:txPr>
        <c:crossAx val="86084608"/>
        <c:crosses val="autoZero"/>
        <c:auto val="1"/>
        <c:lblAlgn val="ctr"/>
        <c:lblOffset val="100"/>
      </c:catAx>
      <c:valAx>
        <c:axId val="86084608"/>
        <c:scaling>
          <c:orientation val="minMax"/>
        </c:scaling>
        <c:delete val="1"/>
        <c:axPos val="l"/>
        <c:majorGridlines/>
        <c:numFmt formatCode="General" sourceLinked="1"/>
        <c:majorTickMark val="none"/>
        <c:tickLblPos val="none"/>
        <c:crossAx val="86083072"/>
        <c:crosses val="autoZero"/>
        <c:crossBetween val="between"/>
      </c:valAx>
    </c:plotArea>
    <c:plotVisOnly val="1"/>
  </c:chart>
  <c:spPr>
    <a:solidFill>
      <a:schemeClr val="bg1"/>
    </a:solidFill>
  </c:spPr>
  <c:txPr>
    <a:bodyPr/>
    <a:lstStyle/>
    <a:p>
      <a:pPr>
        <a:defRPr sz="1800">
          <a:latin typeface="Helvetica Condensed" pitchFamily="34" charset="0"/>
        </a:defRPr>
      </a:pPr>
      <a:endParaRPr lang="zh-CN"/>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7AAF73-8D61-4092-ADAC-DB544568B84B}" type="doc">
      <dgm:prSet loTypeId="urn:microsoft.com/office/officeart/2005/8/layout/cycle2" loCatId="cycle" qsTypeId="urn:microsoft.com/office/officeart/2005/8/quickstyle/3d8" qsCatId="3D" csTypeId="urn:microsoft.com/office/officeart/2005/8/colors/accent1_2" csCatId="accent1" phldr="1"/>
      <dgm:spPr/>
      <dgm:t>
        <a:bodyPr/>
        <a:lstStyle/>
        <a:p>
          <a:endParaRPr lang="zh-CN" altLang="en-US"/>
        </a:p>
      </dgm:t>
    </dgm:pt>
    <dgm:pt modelId="{BBE9ED92-27F0-4F66-878D-7952A6CBC4F8}">
      <dgm:prSet phldrT="[文本]"/>
      <dgm:spPr/>
      <dgm:t>
        <a:bodyPr/>
        <a:lstStyle/>
        <a:p>
          <a:r>
            <a:rPr lang="zh-CN" altLang="en-US" dirty="0" smtClean="0">
              <a:solidFill>
                <a:schemeClr val="tx1"/>
              </a:solidFill>
              <a:latin typeface="微软雅黑" pitchFamily="34" charset="-122"/>
              <a:ea typeface="微软雅黑" pitchFamily="34" charset="-122"/>
            </a:rPr>
            <a:t>咦！一个新</a:t>
          </a:r>
          <a:r>
            <a:rPr lang="en-US" altLang="zh-CN" dirty="0" smtClean="0">
              <a:solidFill>
                <a:schemeClr val="tx1"/>
              </a:solidFill>
              <a:latin typeface="微软雅黑" pitchFamily="34" charset="-122"/>
              <a:ea typeface="微软雅黑" pitchFamily="34" charset="-122"/>
            </a:rPr>
            <a:t>APP</a:t>
          </a:r>
          <a:endParaRPr lang="zh-CN" altLang="en-US" dirty="0">
            <a:solidFill>
              <a:schemeClr val="tx1"/>
            </a:solidFill>
            <a:latin typeface="微软雅黑" pitchFamily="34" charset="-122"/>
            <a:ea typeface="微软雅黑" pitchFamily="34" charset="-122"/>
          </a:endParaRPr>
        </a:p>
      </dgm:t>
    </dgm:pt>
    <dgm:pt modelId="{9A4D21E2-8529-4E86-8F29-F47F0D5E8B06}" type="parTrans" cxnId="{F02E8765-9B48-48B8-AE96-2EC3C28F1A1D}">
      <dgm:prSet/>
      <dgm:spPr/>
      <dgm:t>
        <a:bodyPr/>
        <a:lstStyle/>
        <a:p>
          <a:endParaRPr lang="zh-CN" altLang="en-US">
            <a:solidFill>
              <a:schemeClr val="tx1"/>
            </a:solidFill>
            <a:latin typeface="微软雅黑" pitchFamily="34" charset="-122"/>
            <a:ea typeface="微软雅黑" pitchFamily="34" charset="-122"/>
          </a:endParaRPr>
        </a:p>
      </dgm:t>
    </dgm:pt>
    <dgm:pt modelId="{372E33FA-40EE-43AC-BE0F-AEDD44099C18}" type="sibTrans" cxnId="{F02E8765-9B48-48B8-AE96-2EC3C28F1A1D}">
      <dgm:prSet/>
      <dgm:spPr/>
      <dgm:t>
        <a:bodyPr/>
        <a:lstStyle/>
        <a:p>
          <a:endParaRPr lang="zh-CN" altLang="en-US">
            <a:solidFill>
              <a:schemeClr val="tx1"/>
            </a:solidFill>
            <a:latin typeface="微软雅黑" pitchFamily="34" charset="-122"/>
            <a:ea typeface="微软雅黑" pitchFamily="34" charset="-122"/>
          </a:endParaRPr>
        </a:p>
      </dgm:t>
    </dgm:pt>
    <dgm:pt modelId="{9103C2FD-9AB9-4862-ACF4-514A3CD12DE7}">
      <dgm:prSet phldrT="[文本]"/>
      <dgm:spPr/>
      <dgm:t>
        <a:bodyPr/>
        <a:lstStyle/>
        <a:p>
          <a:r>
            <a:rPr lang="zh-CN" altLang="en-US" b="1" dirty="0" smtClean="0">
              <a:solidFill>
                <a:schemeClr val="bg1"/>
              </a:solidFill>
              <a:latin typeface="微软雅黑" pitchFamily="34" charset="-122"/>
              <a:ea typeface="微软雅黑" pitchFamily="34" charset="-122"/>
            </a:rPr>
            <a:t>我能用它做什么</a:t>
          </a:r>
          <a:endParaRPr lang="zh-CN" altLang="en-US" b="1" dirty="0">
            <a:solidFill>
              <a:schemeClr val="bg1"/>
            </a:solidFill>
            <a:latin typeface="微软雅黑" pitchFamily="34" charset="-122"/>
            <a:ea typeface="微软雅黑" pitchFamily="34" charset="-122"/>
          </a:endParaRPr>
        </a:p>
      </dgm:t>
    </dgm:pt>
    <dgm:pt modelId="{8AE61B4F-1ABD-4EB2-836B-2A242FB54856}" type="parTrans" cxnId="{D1DCAA8A-D8F3-4EFC-B7F2-572E16A70153}">
      <dgm:prSet/>
      <dgm:spPr/>
      <dgm:t>
        <a:bodyPr/>
        <a:lstStyle/>
        <a:p>
          <a:endParaRPr lang="zh-CN" altLang="en-US">
            <a:solidFill>
              <a:schemeClr val="tx1"/>
            </a:solidFill>
            <a:latin typeface="微软雅黑" pitchFamily="34" charset="-122"/>
            <a:ea typeface="微软雅黑" pitchFamily="34" charset="-122"/>
          </a:endParaRPr>
        </a:p>
      </dgm:t>
    </dgm:pt>
    <dgm:pt modelId="{DDC1159B-0B49-41B2-98AC-EBE79478E6EA}" type="sibTrans" cxnId="{D1DCAA8A-D8F3-4EFC-B7F2-572E16A70153}">
      <dgm:prSet/>
      <dgm:spPr/>
      <dgm:t>
        <a:bodyPr/>
        <a:lstStyle/>
        <a:p>
          <a:endParaRPr lang="zh-CN" altLang="en-US">
            <a:solidFill>
              <a:schemeClr val="tx1"/>
            </a:solidFill>
            <a:latin typeface="微软雅黑" pitchFamily="34" charset="-122"/>
            <a:ea typeface="微软雅黑" pitchFamily="34" charset="-122"/>
          </a:endParaRPr>
        </a:p>
      </dgm:t>
    </dgm:pt>
    <dgm:pt modelId="{65261776-B7C2-4C11-905B-BCF39372123B}">
      <dgm:prSet phldrT="[文本]"/>
      <dgm:spPr/>
      <dgm:t>
        <a:bodyPr/>
        <a:lstStyle/>
        <a:p>
          <a:r>
            <a:rPr lang="zh-CN" altLang="en-US" dirty="0" smtClean="0">
              <a:solidFill>
                <a:schemeClr val="tx1"/>
              </a:solidFill>
              <a:latin typeface="微软雅黑" pitchFamily="34" charset="-122"/>
              <a:ea typeface="微软雅黑" pitchFamily="34" charset="-122"/>
            </a:rPr>
            <a:t>这个</a:t>
          </a:r>
          <a:r>
            <a:rPr lang="en-US" altLang="zh-CN" dirty="0" smtClean="0">
              <a:solidFill>
                <a:schemeClr val="tx1"/>
              </a:solidFill>
              <a:latin typeface="微软雅黑" pitchFamily="34" charset="-122"/>
              <a:ea typeface="微软雅黑" pitchFamily="34" charset="-122"/>
            </a:rPr>
            <a:t>APP</a:t>
          </a:r>
          <a:r>
            <a:rPr lang="zh-CN" altLang="en-US" dirty="0" smtClean="0">
              <a:solidFill>
                <a:schemeClr val="tx1"/>
              </a:solidFill>
              <a:latin typeface="微软雅黑" pitchFamily="34" charset="-122"/>
              <a:ea typeface="微软雅黑" pitchFamily="34" charset="-122"/>
            </a:rPr>
            <a:t>的</a:t>
          </a:r>
          <a:r>
            <a:rPr lang="en-US" altLang="zh-CN" dirty="0" smtClean="0">
              <a:solidFill>
                <a:schemeClr val="tx1"/>
              </a:solidFill>
              <a:latin typeface="微软雅黑" pitchFamily="34" charset="-122"/>
              <a:ea typeface="微软雅黑" pitchFamily="34" charset="-122"/>
            </a:rPr>
            <a:t>UI</a:t>
          </a:r>
          <a:r>
            <a:rPr lang="zh-CN" altLang="en-US" dirty="0" smtClean="0">
              <a:solidFill>
                <a:schemeClr val="tx1"/>
              </a:solidFill>
              <a:latin typeface="微软雅黑" pitchFamily="34" charset="-122"/>
              <a:ea typeface="微软雅黑" pitchFamily="34" charset="-122"/>
            </a:rPr>
            <a:t>怎样</a:t>
          </a:r>
          <a:endParaRPr lang="zh-CN" altLang="en-US" dirty="0">
            <a:solidFill>
              <a:schemeClr val="tx1"/>
            </a:solidFill>
            <a:latin typeface="微软雅黑" pitchFamily="34" charset="-122"/>
            <a:ea typeface="微软雅黑" pitchFamily="34" charset="-122"/>
          </a:endParaRPr>
        </a:p>
      </dgm:t>
    </dgm:pt>
    <dgm:pt modelId="{0217D046-69DE-4B44-AAB3-5EA715512F6F}" type="parTrans" cxnId="{06038B52-E699-4F1E-BDAB-79FA3A7FFF0C}">
      <dgm:prSet/>
      <dgm:spPr/>
      <dgm:t>
        <a:bodyPr/>
        <a:lstStyle/>
        <a:p>
          <a:endParaRPr lang="zh-CN" altLang="en-US">
            <a:solidFill>
              <a:schemeClr val="tx1"/>
            </a:solidFill>
            <a:latin typeface="微软雅黑" pitchFamily="34" charset="-122"/>
            <a:ea typeface="微软雅黑" pitchFamily="34" charset="-122"/>
          </a:endParaRPr>
        </a:p>
      </dgm:t>
    </dgm:pt>
    <dgm:pt modelId="{367BCCF6-A21F-4342-8961-F5F005EF2622}" type="sibTrans" cxnId="{06038B52-E699-4F1E-BDAB-79FA3A7FFF0C}">
      <dgm:prSet/>
      <dgm:spPr/>
      <dgm:t>
        <a:bodyPr/>
        <a:lstStyle/>
        <a:p>
          <a:endParaRPr lang="zh-CN" altLang="en-US">
            <a:solidFill>
              <a:schemeClr val="tx1"/>
            </a:solidFill>
            <a:latin typeface="微软雅黑" pitchFamily="34" charset="-122"/>
            <a:ea typeface="微软雅黑" pitchFamily="34" charset="-122"/>
          </a:endParaRPr>
        </a:p>
      </dgm:t>
    </dgm:pt>
    <dgm:pt modelId="{66A723CB-E484-4651-828A-3A764413B8EC}">
      <dgm:prSet phldrT="[文本]"/>
      <dgm:spPr/>
      <dgm:t>
        <a:bodyPr/>
        <a:lstStyle/>
        <a:p>
          <a:r>
            <a:rPr lang="zh-CN" altLang="en-US" dirty="0" smtClean="0">
              <a:solidFill>
                <a:schemeClr val="tx1"/>
              </a:solidFill>
              <a:latin typeface="微软雅黑" pitchFamily="34" charset="-122"/>
              <a:ea typeface="微软雅黑" pitchFamily="34" charset="-122"/>
            </a:rPr>
            <a:t>我来试着用一用</a:t>
          </a:r>
          <a:endParaRPr lang="zh-CN" altLang="en-US" dirty="0">
            <a:solidFill>
              <a:schemeClr val="tx1"/>
            </a:solidFill>
            <a:latin typeface="微软雅黑" pitchFamily="34" charset="-122"/>
            <a:ea typeface="微软雅黑" pitchFamily="34" charset="-122"/>
          </a:endParaRPr>
        </a:p>
      </dgm:t>
    </dgm:pt>
    <dgm:pt modelId="{69C01CA5-7556-4C15-835A-B23F3E2CFDAA}" type="parTrans" cxnId="{4E44D88A-9712-4B2F-AEEE-969921EE877E}">
      <dgm:prSet/>
      <dgm:spPr/>
      <dgm:t>
        <a:bodyPr/>
        <a:lstStyle/>
        <a:p>
          <a:endParaRPr lang="zh-CN" altLang="en-US">
            <a:solidFill>
              <a:schemeClr val="tx1"/>
            </a:solidFill>
            <a:latin typeface="微软雅黑" pitchFamily="34" charset="-122"/>
            <a:ea typeface="微软雅黑" pitchFamily="34" charset="-122"/>
          </a:endParaRPr>
        </a:p>
      </dgm:t>
    </dgm:pt>
    <dgm:pt modelId="{894FAB72-EB12-4107-9721-E7801186B782}" type="sibTrans" cxnId="{4E44D88A-9712-4B2F-AEEE-969921EE877E}">
      <dgm:prSet/>
      <dgm:spPr/>
      <dgm:t>
        <a:bodyPr/>
        <a:lstStyle/>
        <a:p>
          <a:endParaRPr lang="zh-CN" altLang="en-US">
            <a:solidFill>
              <a:schemeClr val="tx1"/>
            </a:solidFill>
            <a:latin typeface="微软雅黑" pitchFamily="34" charset="-122"/>
            <a:ea typeface="微软雅黑" pitchFamily="34" charset="-122"/>
          </a:endParaRPr>
        </a:p>
      </dgm:t>
    </dgm:pt>
    <dgm:pt modelId="{1064E2BB-7263-4573-B8DB-AC4A33184471}">
      <dgm:prSet phldrT="[文本]"/>
      <dgm:spPr/>
      <dgm:t>
        <a:bodyPr/>
        <a:lstStyle/>
        <a:p>
          <a:r>
            <a:rPr lang="zh-CN" altLang="en-US" dirty="0" smtClean="0">
              <a:solidFill>
                <a:schemeClr val="tx1"/>
              </a:solidFill>
              <a:latin typeface="微软雅黑" pitchFamily="34" charset="-122"/>
              <a:ea typeface="微软雅黑" pitchFamily="34" charset="-122"/>
            </a:rPr>
            <a:t>没什么用</a:t>
          </a:r>
          <a:r>
            <a:rPr lang="en-US" altLang="zh-CN" dirty="0" smtClean="0">
              <a:solidFill>
                <a:schemeClr val="tx1"/>
              </a:solidFill>
              <a:latin typeface="微软雅黑" pitchFamily="34" charset="-122"/>
              <a:ea typeface="微软雅黑" pitchFamily="34" charset="-122"/>
            </a:rPr>
            <a:t>/</a:t>
          </a:r>
          <a:r>
            <a:rPr lang="zh-CN" altLang="en-US" dirty="0" smtClean="0">
              <a:solidFill>
                <a:schemeClr val="tx1"/>
              </a:solidFill>
              <a:latin typeface="微软雅黑" pitchFamily="34" charset="-122"/>
              <a:ea typeface="微软雅黑" pitchFamily="34" charset="-122"/>
            </a:rPr>
            <a:t>也没交互</a:t>
          </a:r>
          <a:endParaRPr lang="zh-CN" altLang="en-US" dirty="0">
            <a:solidFill>
              <a:schemeClr val="tx1"/>
            </a:solidFill>
            <a:latin typeface="微软雅黑" pitchFamily="34" charset="-122"/>
            <a:ea typeface="微软雅黑" pitchFamily="34" charset="-122"/>
          </a:endParaRPr>
        </a:p>
      </dgm:t>
    </dgm:pt>
    <dgm:pt modelId="{E91D5EF9-6387-44C6-8C66-3A281B9EF8B1}" type="parTrans" cxnId="{16A5D0C2-218B-47D5-92C2-F2E0CFDB46FD}">
      <dgm:prSet/>
      <dgm:spPr/>
      <dgm:t>
        <a:bodyPr/>
        <a:lstStyle/>
        <a:p>
          <a:endParaRPr lang="zh-CN" altLang="en-US">
            <a:solidFill>
              <a:schemeClr val="tx1"/>
            </a:solidFill>
            <a:latin typeface="微软雅黑" pitchFamily="34" charset="-122"/>
            <a:ea typeface="微软雅黑" pitchFamily="34" charset="-122"/>
          </a:endParaRPr>
        </a:p>
      </dgm:t>
    </dgm:pt>
    <dgm:pt modelId="{C12D890E-903B-43E1-A647-18F462538BE7}" type="sibTrans" cxnId="{16A5D0C2-218B-47D5-92C2-F2E0CFDB46FD}">
      <dgm:prSet/>
      <dgm:spPr/>
      <dgm:t>
        <a:bodyPr/>
        <a:lstStyle/>
        <a:p>
          <a:endParaRPr lang="zh-CN" altLang="en-US">
            <a:solidFill>
              <a:schemeClr val="tx1"/>
            </a:solidFill>
            <a:latin typeface="微软雅黑" pitchFamily="34" charset="-122"/>
            <a:ea typeface="微软雅黑" pitchFamily="34" charset="-122"/>
          </a:endParaRPr>
        </a:p>
      </dgm:t>
    </dgm:pt>
    <dgm:pt modelId="{5781ED17-89CB-416B-9D75-009B80B8728C}" type="pres">
      <dgm:prSet presAssocID="{C27AAF73-8D61-4092-ADAC-DB544568B84B}" presName="cycle" presStyleCnt="0">
        <dgm:presLayoutVars>
          <dgm:dir/>
          <dgm:resizeHandles val="exact"/>
        </dgm:presLayoutVars>
      </dgm:prSet>
      <dgm:spPr/>
      <dgm:t>
        <a:bodyPr/>
        <a:lstStyle/>
        <a:p>
          <a:endParaRPr lang="zh-CN" altLang="en-US"/>
        </a:p>
      </dgm:t>
    </dgm:pt>
    <dgm:pt modelId="{EADA73BD-08FB-4524-B71E-DE74E56221D8}" type="pres">
      <dgm:prSet presAssocID="{BBE9ED92-27F0-4F66-878D-7952A6CBC4F8}" presName="node" presStyleLbl="node1" presStyleIdx="0" presStyleCnt="5">
        <dgm:presLayoutVars>
          <dgm:bulletEnabled val="1"/>
        </dgm:presLayoutVars>
      </dgm:prSet>
      <dgm:spPr/>
      <dgm:t>
        <a:bodyPr/>
        <a:lstStyle/>
        <a:p>
          <a:endParaRPr lang="zh-CN" altLang="en-US"/>
        </a:p>
      </dgm:t>
    </dgm:pt>
    <dgm:pt modelId="{DDFAB9EA-9E69-4309-BA2D-2E240AEC2972}" type="pres">
      <dgm:prSet presAssocID="{372E33FA-40EE-43AC-BE0F-AEDD44099C18}" presName="sibTrans" presStyleLbl="sibTrans2D1" presStyleIdx="0" presStyleCnt="5"/>
      <dgm:spPr/>
      <dgm:t>
        <a:bodyPr/>
        <a:lstStyle/>
        <a:p>
          <a:endParaRPr lang="zh-CN" altLang="en-US"/>
        </a:p>
      </dgm:t>
    </dgm:pt>
    <dgm:pt modelId="{822906E9-0ED3-4A47-8562-ACF72854EF5C}" type="pres">
      <dgm:prSet presAssocID="{372E33FA-40EE-43AC-BE0F-AEDD44099C18}" presName="connectorText" presStyleLbl="sibTrans2D1" presStyleIdx="0" presStyleCnt="5"/>
      <dgm:spPr/>
      <dgm:t>
        <a:bodyPr/>
        <a:lstStyle/>
        <a:p>
          <a:endParaRPr lang="zh-CN" altLang="en-US"/>
        </a:p>
      </dgm:t>
    </dgm:pt>
    <dgm:pt modelId="{94DCF51A-A952-4936-9D9D-B4B5B4C152C2}" type="pres">
      <dgm:prSet presAssocID="{9103C2FD-9AB9-4862-ACF4-514A3CD12DE7}" presName="node" presStyleLbl="node1" presStyleIdx="1" presStyleCnt="5">
        <dgm:presLayoutVars>
          <dgm:bulletEnabled val="1"/>
        </dgm:presLayoutVars>
      </dgm:prSet>
      <dgm:spPr/>
      <dgm:t>
        <a:bodyPr/>
        <a:lstStyle/>
        <a:p>
          <a:endParaRPr lang="zh-CN" altLang="en-US"/>
        </a:p>
      </dgm:t>
    </dgm:pt>
    <dgm:pt modelId="{BC7F3096-76D6-40C4-BFC8-4B3B5E5E54A5}" type="pres">
      <dgm:prSet presAssocID="{DDC1159B-0B49-41B2-98AC-EBE79478E6EA}" presName="sibTrans" presStyleLbl="sibTrans2D1" presStyleIdx="1" presStyleCnt="5"/>
      <dgm:spPr/>
      <dgm:t>
        <a:bodyPr/>
        <a:lstStyle/>
        <a:p>
          <a:endParaRPr lang="zh-CN" altLang="en-US"/>
        </a:p>
      </dgm:t>
    </dgm:pt>
    <dgm:pt modelId="{A32745DE-33C2-4749-943C-0999B22702E3}" type="pres">
      <dgm:prSet presAssocID="{DDC1159B-0B49-41B2-98AC-EBE79478E6EA}" presName="connectorText" presStyleLbl="sibTrans2D1" presStyleIdx="1" presStyleCnt="5"/>
      <dgm:spPr/>
      <dgm:t>
        <a:bodyPr/>
        <a:lstStyle/>
        <a:p>
          <a:endParaRPr lang="zh-CN" altLang="en-US"/>
        </a:p>
      </dgm:t>
    </dgm:pt>
    <dgm:pt modelId="{FA5F4030-05AF-4F96-9466-6B09C4F93344}" type="pres">
      <dgm:prSet presAssocID="{65261776-B7C2-4C11-905B-BCF39372123B}" presName="node" presStyleLbl="node1" presStyleIdx="2" presStyleCnt="5">
        <dgm:presLayoutVars>
          <dgm:bulletEnabled val="1"/>
        </dgm:presLayoutVars>
      </dgm:prSet>
      <dgm:spPr/>
      <dgm:t>
        <a:bodyPr/>
        <a:lstStyle/>
        <a:p>
          <a:endParaRPr lang="zh-CN" altLang="en-US"/>
        </a:p>
      </dgm:t>
    </dgm:pt>
    <dgm:pt modelId="{04BB4C78-9CCA-4DED-92E0-BEFA1ED25171}" type="pres">
      <dgm:prSet presAssocID="{367BCCF6-A21F-4342-8961-F5F005EF2622}" presName="sibTrans" presStyleLbl="sibTrans2D1" presStyleIdx="2" presStyleCnt="5"/>
      <dgm:spPr/>
      <dgm:t>
        <a:bodyPr/>
        <a:lstStyle/>
        <a:p>
          <a:endParaRPr lang="zh-CN" altLang="en-US"/>
        </a:p>
      </dgm:t>
    </dgm:pt>
    <dgm:pt modelId="{3FEB62C4-FBB7-4B40-9D0E-45AFE22965E4}" type="pres">
      <dgm:prSet presAssocID="{367BCCF6-A21F-4342-8961-F5F005EF2622}" presName="connectorText" presStyleLbl="sibTrans2D1" presStyleIdx="2" presStyleCnt="5"/>
      <dgm:spPr/>
      <dgm:t>
        <a:bodyPr/>
        <a:lstStyle/>
        <a:p>
          <a:endParaRPr lang="zh-CN" altLang="en-US"/>
        </a:p>
      </dgm:t>
    </dgm:pt>
    <dgm:pt modelId="{8A270C9D-1F1B-4CB3-880A-615D8EDB6BDB}" type="pres">
      <dgm:prSet presAssocID="{66A723CB-E484-4651-828A-3A764413B8EC}" presName="node" presStyleLbl="node1" presStyleIdx="3" presStyleCnt="5">
        <dgm:presLayoutVars>
          <dgm:bulletEnabled val="1"/>
        </dgm:presLayoutVars>
      </dgm:prSet>
      <dgm:spPr/>
      <dgm:t>
        <a:bodyPr/>
        <a:lstStyle/>
        <a:p>
          <a:endParaRPr lang="zh-CN" altLang="en-US"/>
        </a:p>
      </dgm:t>
    </dgm:pt>
    <dgm:pt modelId="{7BFAC1F9-5641-4213-8838-09A3738AE351}" type="pres">
      <dgm:prSet presAssocID="{894FAB72-EB12-4107-9721-E7801186B782}" presName="sibTrans" presStyleLbl="sibTrans2D1" presStyleIdx="3" presStyleCnt="5"/>
      <dgm:spPr/>
      <dgm:t>
        <a:bodyPr/>
        <a:lstStyle/>
        <a:p>
          <a:endParaRPr lang="zh-CN" altLang="en-US"/>
        </a:p>
      </dgm:t>
    </dgm:pt>
    <dgm:pt modelId="{868EFA31-D99E-49DE-ACA0-1C4C738F9F7A}" type="pres">
      <dgm:prSet presAssocID="{894FAB72-EB12-4107-9721-E7801186B782}" presName="connectorText" presStyleLbl="sibTrans2D1" presStyleIdx="3" presStyleCnt="5"/>
      <dgm:spPr/>
      <dgm:t>
        <a:bodyPr/>
        <a:lstStyle/>
        <a:p>
          <a:endParaRPr lang="zh-CN" altLang="en-US"/>
        </a:p>
      </dgm:t>
    </dgm:pt>
    <dgm:pt modelId="{8909B902-7DDA-416B-AF82-87DBE940032F}" type="pres">
      <dgm:prSet presAssocID="{1064E2BB-7263-4573-B8DB-AC4A33184471}" presName="node" presStyleLbl="node1" presStyleIdx="4" presStyleCnt="5">
        <dgm:presLayoutVars>
          <dgm:bulletEnabled val="1"/>
        </dgm:presLayoutVars>
      </dgm:prSet>
      <dgm:spPr/>
      <dgm:t>
        <a:bodyPr/>
        <a:lstStyle/>
        <a:p>
          <a:endParaRPr lang="zh-CN" altLang="en-US"/>
        </a:p>
      </dgm:t>
    </dgm:pt>
    <dgm:pt modelId="{F4D288FF-59BF-46C7-9DB2-4F9DA9A078DB}" type="pres">
      <dgm:prSet presAssocID="{C12D890E-903B-43E1-A647-18F462538BE7}" presName="sibTrans" presStyleLbl="sibTrans2D1" presStyleIdx="4" presStyleCnt="5"/>
      <dgm:spPr/>
      <dgm:t>
        <a:bodyPr/>
        <a:lstStyle/>
        <a:p>
          <a:endParaRPr lang="zh-CN" altLang="en-US"/>
        </a:p>
      </dgm:t>
    </dgm:pt>
    <dgm:pt modelId="{12171F85-D85B-49C2-9C02-EA9F4C770021}" type="pres">
      <dgm:prSet presAssocID="{C12D890E-903B-43E1-A647-18F462538BE7}" presName="connectorText" presStyleLbl="sibTrans2D1" presStyleIdx="4" presStyleCnt="5"/>
      <dgm:spPr/>
      <dgm:t>
        <a:bodyPr/>
        <a:lstStyle/>
        <a:p>
          <a:endParaRPr lang="zh-CN" altLang="en-US"/>
        </a:p>
      </dgm:t>
    </dgm:pt>
  </dgm:ptLst>
  <dgm:cxnLst>
    <dgm:cxn modelId="{A2ADE1F5-9549-49C3-9CD5-5926BEF33565}" type="presOf" srcId="{C12D890E-903B-43E1-A647-18F462538BE7}" destId="{F4D288FF-59BF-46C7-9DB2-4F9DA9A078DB}" srcOrd="0" destOrd="0" presId="urn:microsoft.com/office/officeart/2005/8/layout/cycle2"/>
    <dgm:cxn modelId="{C580483B-1A56-4B81-8238-CC3A15A16DC0}" type="presOf" srcId="{DDC1159B-0B49-41B2-98AC-EBE79478E6EA}" destId="{A32745DE-33C2-4749-943C-0999B22702E3}" srcOrd="1" destOrd="0" presId="urn:microsoft.com/office/officeart/2005/8/layout/cycle2"/>
    <dgm:cxn modelId="{9A7C5312-E7AE-4C8A-A09B-4E5B6F0C12E2}" type="presOf" srcId="{894FAB72-EB12-4107-9721-E7801186B782}" destId="{868EFA31-D99E-49DE-ACA0-1C4C738F9F7A}" srcOrd="1" destOrd="0" presId="urn:microsoft.com/office/officeart/2005/8/layout/cycle2"/>
    <dgm:cxn modelId="{F02E8765-9B48-48B8-AE96-2EC3C28F1A1D}" srcId="{C27AAF73-8D61-4092-ADAC-DB544568B84B}" destId="{BBE9ED92-27F0-4F66-878D-7952A6CBC4F8}" srcOrd="0" destOrd="0" parTransId="{9A4D21E2-8529-4E86-8F29-F47F0D5E8B06}" sibTransId="{372E33FA-40EE-43AC-BE0F-AEDD44099C18}"/>
    <dgm:cxn modelId="{4E44D88A-9712-4B2F-AEEE-969921EE877E}" srcId="{C27AAF73-8D61-4092-ADAC-DB544568B84B}" destId="{66A723CB-E484-4651-828A-3A764413B8EC}" srcOrd="3" destOrd="0" parTransId="{69C01CA5-7556-4C15-835A-B23F3E2CFDAA}" sibTransId="{894FAB72-EB12-4107-9721-E7801186B782}"/>
    <dgm:cxn modelId="{94EA14F7-8808-48A8-9E0C-975110A77EC6}" type="presOf" srcId="{BBE9ED92-27F0-4F66-878D-7952A6CBC4F8}" destId="{EADA73BD-08FB-4524-B71E-DE74E56221D8}" srcOrd="0" destOrd="0" presId="urn:microsoft.com/office/officeart/2005/8/layout/cycle2"/>
    <dgm:cxn modelId="{216CA8D3-98B8-40BF-A989-2079DB63EE39}" type="presOf" srcId="{66A723CB-E484-4651-828A-3A764413B8EC}" destId="{8A270C9D-1F1B-4CB3-880A-615D8EDB6BDB}" srcOrd="0" destOrd="0" presId="urn:microsoft.com/office/officeart/2005/8/layout/cycle2"/>
    <dgm:cxn modelId="{16A5D0C2-218B-47D5-92C2-F2E0CFDB46FD}" srcId="{C27AAF73-8D61-4092-ADAC-DB544568B84B}" destId="{1064E2BB-7263-4573-B8DB-AC4A33184471}" srcOrd="4" destOrd="0" parTransId="{E91D5EF9-6387-44C6-8C66-3A281B9EF8B1}" sibTransId="{C12D890E-903B-43E1-A647-18F462538BE7}"/>
    <dgm:cxn modelId="{9297596A-F825-45EF-8350-B499849EE9EF}" type="presOf" srcId="{C27AAF73-8D61-4092-ADAC-DB544568B84B}" destId="{5781ED17-89CB-416B-9D75-009B80B8728C}" srcOrd="0" destOrd="0" presId="urn:microsoft.com/office/officeart/2005/8/layout/cycle2"/>
    <dgm:cxn modelId="{06038B52-E699-4F1E-BDAB-79FA3A7FFF0C}" srcId="{C27AAF73-8D61-4092-ADAC-DB544568B84B}" destId="{65261776-B7C2-4C11-905B-BCF39372123B}" srcOrd="2" destOrd="0" parTransId="{0217D046-69DE-4B44-AAB3-5EA715512F6F}" sibTransId="{367BCCF6-A21F-4342-8961-F5F005EF2622}"/>
    <dgm:cxn modelId="{92172C9B-6E77-4C4C-BD59-76876B3286BA}" type="presOf" srcId="{C12D890E-903B-43E1-A647-18F462538BE7}" destId="{12171F85-D85B-49C2-9C02-EA9F4C770021}" srcOrd="1" destOrd="0" presId="urn:microsoft.com/office/officeart/2005/8/layout/cycle2"/>
    <dgm:cxn modelId="{56C8CE02-A6BA-4918-9AC9-17DB76393836}" type="presOf" srcId="{DDC1159B-0B49-41B2-98AC-EBE79478E6EA}" destId="{BC7F3096-76D6-40C4-BFC8-4B3B5E5E54A5}" srcOrd="0" destOrd="0" presId="urn:microsoft.com/office/officeart/2005/8/layout/cycle2"/>
    <dgm:cxn modelId="{D25900BF-2A25-4A03-8AA2-F0D5A4EB4396}" type="presOf" srcId="{367BCCF6-A21F-4342-8961-F5F005EF2622}" destId="{04BB4C78-9CCA-4DED-92E0-BEFA1ED25171}" srcOrd="0" destOrd="0" presId="urn:microsoft.com/office/officeart/2005/8/layout/cycle2"/>
    <dgm:cxn modelId="{C8AA681B-B1BC-4D62-B39D-2199234BB6C9}" type="presOf" srcId="{372E33FA-40EE-43AC-BE0F-AEDD44099C18}" destId="{DDFAB9EA-9E69-4309-BA2D-2E240AEC2972}" srcOrd="0" destOrd="0" presId="urn:microsoft.com/office/officeart/2005/8/layout/cycle2"/>
    <dgm:cxn modelId="{93C4E81D-A15C-4593-A335-5984D6CCB755}" type="presOf" srcId="{65261776-B7C2-4C11-905B-BCF39372123B}" destId="{FA5F4030-05AF-4F96-9466-6B09C4F93344}" srcOrd="0" destOrd="0" presId="urn:microsoft.com/office/officeart/2005/8/layout/cycle2"/>
    <dgm:cxn modelId="{64BE143A-C9A5-42D1-A157-CFFDA74007FC}" type="presOf" srcId="{367BCCF6-A21F-4342-8961-F5F005EF2622}" destId="{3FEB62C4-FBB7-4B40-9D0E-45AFE22965E4}" srcOrd="1" destOrd="0" presId="urn:microsoft.com/office/officeart/2005/8/layout/cycle2"/>
    <dgm:cxn modelId="{F6E5B958-4894-4ECD-A6AC-749B7094A9D4}" type="presOf" srcId="{372E33FA-40EE-43AC-BE0F-AEDD44099C18}" destId="{822906E9-0ED3-4A47-8562-ACF72854EF5C}" srcOrd="1" destOrd="0" presId="urn:microsoft.com/office/officeart/2005/8/layout/cycle2"/>
    <dgm:cxn modelId="{372A469D-DC06-4FD8-B41E-5496450216F2}" type="presOf" srcId="{894FAB72-EB12-4107-9721-E7801186B782}" destId="{7BFAC1F9-5641-4213-8838-09A3738AE351}" srcOrd="0" destOrd="0" presId="urn:microsoft.com/office/officeart/2005/8/layout/cycle2"/>
    <dgm:cxn modelId="{3331349E-2902-45DB-81DD-494E89F70490}" type="presOf" srcId="{9103C2FD-9AB9-4862-ACF4-514A3CD12DE7}" destId="{94DCF51A-A952-4936-9D9D-B4B5B4C152C2}" srcOrd="0" destOrd="0" presId="urn:microsoft.com/office/officeart/2005/8/layout/cycle2"/>
    <dgm:cxn modelId="{B76345D7-24A1-4521-A2CC-67C019D38A08}" type="presOf" srcId="{1064E2BB-7263-4573-B8DB-AC4A33184471}" destId="{8909B902-7DDA-416B-AF82-87DBE940032F}" srcOrd="0" destOrd="0" presId="urn:microsoft.com/office/officeart/2005/8/layout/cycle2"/>
    <dgm:cxn modelId="{D1DCAA8A-D8F3-4EFC-B7F2-572E16A70153}" srcId="{C27AAF73-8D61-4092-ADAC-DB544568B84B}" destId="{9103C2FD-9AB9-4862-ACF4-514A3CD12DE7}" srcOrd="1" destOrd="0" parTransId="{8AE61B4F-1ABD-4EB2-836B-2A242FB54856}" sibTransId="{DDC1159B-0B49-41B2-98AC-EBE79478E6EA}"/>
    <dgm:cxn modelId="{EBC0B780-80CB-4249-9475-8C12F95A239D}" type="presParOf" srcId="{5781ED17-89CB-416B-9D75-009B80B8728C}" destId="{EADA73BD-08FB-4524-B71E-DE74E56221D8}" srcOrd="0" destOrd="0" presId="urn:microsoft.com/office/officeart/2005/8/layout/cycle2"/>
    <dgm:cxn modelId="{82430D64-1369-4BB6-A71B-FB98F89D57A9}" type="presParOf" srcId="{5781ED17-89CB-416B-9D75-009B80B8728C}" destId="{DDFAB9EA-9E69-4309-BA2D-2E240AEC2972}" srcOrd="1" destOrd="0" presId="urn:microsoft.com/office/officeart/2005/8/layout/cycle2"/>
    <dgm:cxn modelId="{DB00298A-C0EF-4591-BE81-BF0F18532876}" type="presParOf" srcId="{DDFAB9EA-9E69-4309-BA2D-2E240AEC2972}" destId="{822906E9-0ED3-4A47-8562-ACF72854EF5C}" srcOrd="0" destOrd="0" presId="urn:microsoft.com/office/officeart/2005/8/layout/cycle2"/>
    <dgm:cxn modelId="{79222A80-1E93-450B-A84F-45EC213DDBD8}" type="presParOf" srcId="{5781ED17-89CB-416B-9D75-009B80B8728C}" destId="{94DCF51A-A952-4936-9D9D-B4B5B4C152C2}" srcOrd="2" destOrd="0" presId="urn:microsoft.com/office/officeart/2005/8/layout/cycle2"/>
    <dgm:cxn modelId="{8BBA557D-B0D0-4180-9925-CDD430A3D437}" type="presParOf" srcId="{5781ED17-89CB-416B-9D75-009B80B8728C}" destId="{BC7F3096-76D6-40C4-BFC8-4B3B5E5E54A5}" srcOrd="3" destOrd="0" presId="urn:microsoft.com/office/officeart/2005/8/layout/cycle2"/>
    <dgm:cxn modelId="{C1F42304-25BB-4CA7-B02D-D38F4CA06947}" type="presParOf" srcId="{BC7F3096-76D6-40C4-BFC8-4B3B5E5E54A5}" destId="{A32745DE-33C2-4749-943C-0999B22702E3}" srcOrd="0" destOrd="0" presId="urn:microsoft.com/office/officeart/2005/8/layout/cycle2"/>
    <dgm:cxn modelId="{9385AF7E-4D9B-42E5-8C68-1E0260E74CB4}" type="presParOf" srcId="{5781ED17-89CB-416B-9D75-009B80B8728C}" destId="{FA5F4030-05AF-4F96-9466-6B09C4F93344}" srcOrd="4" destOrd="0" presId="urn:microsoft.com/office/officeart/2005/8/layout/cycle2"/>
    <dgm:cxn modelId="{8259FF2A-1F35-4C6B-8477-AA00C7C3CD55}" type="presParOf" srcId="{5781ED17-89CB-416B-9D75-009B80B8728C}" destId="{04BB4C78-9CCA-4DED-92E0-BEFA1ED25171}" srcOrd="5" destOrd="0" presId="urn:microsoft.com/office/officeart/2005/8/layout/cycle2"/>
    <dgm:cxn modelId="{92894254-0B24-4BFD-AFC5-C822CD83B945}" type="presParOf" srcId="{04BB4C78-9CCA-4DED-92E0-BEFA1ED25171}" destId="{3FEB62C4-FBB7-4B40-9D0E-45AFE22965E4}" srcOrd="0" destOrd="0" presId="urn:microsoft.com/office/officeart/2005/8/layout/cycle2"/>
    <dgm:cxn modelId="{6AA332B3-BA55-494A-AD76-42E5B609DA9D}" type="presParOf" srcId="{5781ED17-89CB-416B-9D75-009B80B8728C}" destId="{8A270C9D-1F1B-4CB3-880A-615D8EDB6BDB}" srcOrd="6" destOrd="0" presId="urn:microsoft.com/office/officeart/2005/8/layout/cycle2"/>
    <dgm:cxn modelId="{41A92D60-6773-494B-B662-3B2AAA0864BD}" type="presParOf" srcId="{5781ED17-89CB-416B-9D75-009B80B8728C}" destId="{7BFAC1F9-5641-4213-8838-09A3738AE351}" srcOrd="7" destOrd="0" presId="urn:microsoft.com/office/officeart/2005/8/layout/cycle2"/>
    <dgm:cxn modelId="{941A355E-1144-4BB4-A86C-E8F2DFCCEC7C}" type="presParOf" srcId="{7BFAC1F9-5641-4213-8838-09A3738AE351}" destId="{868EFA31-D99E-49DE-ACA0-1C4C738F9F7A}" srcOrd="0" destOrd="0" presId="urn:microsoft.com/office/officeart/2005/8/layout/cycle2"/>
    <dgm:cxn modelId="{A4927157-B05A-4445-9E94-5F26028028C7}" type="presParOf" srcId="{5781ED17-89CB-416B-9D75-009B80B8728C}" destId="{8909B902-7DDA-416B-AF82-87DBE940032F}" srcOrd="8" destOrd="0" presId="urn:microsoft.com/office/officeart/2005/8/layout/cycle2"/>
    <dgm:cxn modelId="{827BCA98-8569-4B48-B551-907A4018FBE2}" type="presParOf" srcId="{5781ED17-89CB-416B-9D75-009B80B8728C}" destId="{F4D288FF-59BF-46C7-9DB2-4F9DA9A078DB}" srcOrd="9" destOrd="0" presId="urn:microsoft.com/office/officeart/2005/8/layout/cycle2"/>
    <dgm:cxn modelId="{07D3C46C-08DE-4AA6-90AE-2A1BD6BD9B23}" type="presParOf" srcId="{F4D288FF-59BF-46C7-9DB2-4F9DA9A078DB}" destId="{12171F85-D85B-49C2-9C02-EA9F4C770021}" srcOrd="0" destOrd="0" presId="urn:microsoft.com/office/officeart/2005/8/layout/cycle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6430D3-B2E4-4531-B229-ADEB06F6DF05}" type="datetimeFigureOut">
              <a:rPr lang="zh-CN" altLang="en-US" smtClean="0"/>
              <a:pPr/>
              <a:t>2013/12/27</a:t>
            </a:fld>
            <a:endParaRPr lang="zh-CN" altLang="en-US"/>
          </a:p>
        </p:txBody>
      </p:sp>
      <p:sp>
        <p:nvSpPr>
          <p:cNvPr id="4" name="幻灯片图像占位符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EE1437-7D6A-4CB5-BE40-16AE405A9847}"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685800"/>
            <a:ext cx="4953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EEE1437-7D6A-4CB5-BE40-16AE405A9847}" type="slidenum">
              <a:rPr lang="zh-CN" altLang="en-US" smtClean="0"/>
              <a:pPr/>
              <a:t>14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685800"/>
            <a:ext cx="4953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EEE1437-7D6A-4CB5-BE40-16AE405A9847}" type="slidenum">
              <a:rPr lang="zh-CN" altLang="en-US" smtClean="0"/>
              <a:pPr/>
              <a:t>26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950" y="2130425"/>
            <a:ext cx="84201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12998E4-BF59-43A7-B399-5D30847F3214}" type="datetimeFigureOut">
              <a:rPr lang="zh-CN" altLang="en-US" smtClean="0"/>
              <a:pPr/>
              <a:t>2013/12/27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EA8DF1-8C8E-4989-A94A-CECE20521ED2}"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2998E4-BF59-43A7-B399-5D30847F3214}" type="datetimeFigureOut">
              <a:rPr lang="zh-CN" altLang="en-US" smtClean="0"/>
              <a:pPr/>
              <a:t>2013/12/27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EA8DF1-8C8E-4989-A94A-CECE20521ED2}"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274638"/>
            <a:ext cx="222885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274638"/>
            <a:ext cx="653415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2998E4-BF59-43A7-B399-5D30847F3214}" type="datetimeFigureOut">
              <a:rPr lang="zh-CN" altLang="en-US" smtClean="0"/>
              <a:pPr/>
              <a:t>2013/12/27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EA8DF1-8C8E-4989-A94A-CECE20521ED2}"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2998E4-BF59-43A7-B399-5D30847F3214}" type="datetimeFigureOut">
              <a:rPr lang="zh-CN" altLang="en-US" smtClean="0"/>
              <a:pPr/>
              <a:t>2013/12/27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EA8DF1-8C8E-4989-A94A-CECE20521ED2}"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12998E4-BF59-43A7-B399-5D30847F3214}" type="datetimeFigureOut">
              <a:rPr lang="zh-CN" altLang="en-US" smtClean="0"/>
              <a:pPr/>
              <a:t>2013/12/27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EA8DF1-8C8E-4989-A94A-CECE20521ED2}"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12998E4-BF59-43A7-B399-5D30847F3214}" type="datetimeFigureOut">
              <a:rPr lang="zh-CN" altLang="en-US" smtClean="0"/>
              <a:pPr/>
              <a:t>2013/12/27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EA8DF1-8C8E-4989-A94A-CECE20521ED2}"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12998E4-BF59-43A7-B399-5D30847F3214}" type="datetimeFigureOut">
              <a:rPr lang="zh-CN" altLang="en-US" smtClean="0"/>
              <a:pPr/>
              <a:t>2013/12/27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EA8DF1-8C8E-4989-A94A-CECE20521ED2}"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12998E4-BF59-43A7-B399-5D30847F3214}" type="datetimeFigureOut">
              <a:rPr lang="zh-CN" altLang="en-US" smtClean="0"/>
              <a:pPr/>
              <a:t>2013/12/27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EA8DF1-8C8E-4989-A94A-CECE20521ED2}"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12998E4-BF59-43A7-B399-5D30847F3214}" type="datetimeFigureOut">
              <a:rPr lang="zh-CN" altLang="en-US" smtClean="0"/>
              <a:pPr/>
              <a:t>2013/12/27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0EA8DF1-8C8E-4989-A94A-CECE20521ED2}"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12998E4-BF59-43A7-B399-5D30847F3214}" type="datetimeFigureOut">
              <a:rPr lang="zh-CN" altLang="en-US" smtClean="0"/>
              <a:pPr/>
              <a:t>2013/12/27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EA8DF1-8C8E-4989-A94A-CECE20521ED2}"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12998E4-BF59-43A7-B399-5D30847F3214}" type="datetimeFigureOut">
              <a:rPr lang="zh-CN" altLang="en-US" smtClean="0"/>
              <a:pPr/>
              <a:t>2013/12/27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EA8DF1-8C8E-4989-A94A-CECE20521ED2}"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600200"/>
            <a:ext cx="89154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95300" y="6356350"/>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2998E4-BF59-43A7-B399-5D30847F3214}" type="datetimeFigureOut">
              <a:rPr lang="zh-CN" altLang="en-US" smtClean="0"/>
              <a:pPr/>
              <a:t>2013/12/27</a:t>
            </a:fld>
            <a:endParaRPr lang="zh-CN" altLang="en-US"/>
          </a:p>
        </p:txBody>
      </p:sp>
      <p:sp>
        <p:nvSpPr>
          <p:cNvPr id="5" name="页脚占位符 4"/>
          <p:cNvSpPr>
            <a:spLocks noGrp="1"/>
          </p:cNvSpPr>
          <p:nvPr>
            <p:ph type="ftr" sz="quarter" idx="3"/>
          </p:nvPr>
        </p:nvSpPr>
        <p:spPr>
          <a:xfrm>
            <a:off x="3384550" y="6356350"/>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099300" y="6356350"/>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EA8DF1-8C8E-4989-A94A-CECE20521ED2}" type="slidenum">
              <a:rPr lang="zh-CN" altLang="en-US" smtClean="0"/>
              <a:pPr/>
              <a:t>‹#›</a:t>
            </a:fld>
            <a:endParaRPr lang="zh-CN" altLang="en-US"/>
          </a:p>
        </p:txBody>
      </p:sp>
      <p:sp>
        <p:nvSpPr>
          <p:cNvPr id="7" name="TextBox 6"/>
          <p:cNvSpPr txBox="1"/>
          <p:nvPr userDrawn="1"/>
        </p:nvSpPr>
        <p:spPr>
          <a:xfrm>
            <a:off x="8826219" y="6448032"/>
            <a:ext cx="984565" cy="338554"/>
          </a:xfrm>
          <a:prstGeom prst="rect">
            <a:avLst/>
          </a:prstGeom>
          <a:noFill/>
        </p:spPr>
        <p:txBody>
          <a:bodyPr wrap="none" rtlCol="0">
            <a:spAutoFit/>
            <a:scene3d>
              <a:camera prst="orthographicFront"/>
              <a:lightRig rig="threePt" dir="t"/>
            </a:scene3d>
            <a:sp3d extrusionH="57150">
              <a:bevelT w="69850" h="38100" prst="cross"/>
            </a:sp3d>
          </a:bodyPr>
          <a:lstStyle/>
          <a:p>
            <a:r>
              <a:rPr lang="en-US" altLang="zh-CN" sz="1600" b="1" spc="300" dirty="0" smtClean="0">
                <a:solidFill>
                  <a:schemeClr val="tx1"/>
                </a:solidFill>
                <a:latin typeface="Helvetica Narrow" pitchFamily="34" charset="0"/>
              </a:rPr>
              <a:t>AMUSE</a:t>
            </a:r>
            <a:endParaRPr lang="zh-CN" altLang="en-US" sz="1600" b="1" spc="300" dirty="0">
              <a:solidFill>
                <a:schemeClr val="tx1"/>
              </a:solidFill>
              <a:latin typeface="Helvetica Narrow" pitchFamily="34" charset="0"/>
            </a:endParaRPr>
          </a:p>
        </p:txBody>
      </p:sp>
      <p:pic>
        <p:nvPicPr>
          <p:cNvPr id="8" name="Picture 2"/>
          <p:cNvPicPr>
            <a:picLocks noChangeAspect="1" noChangeArrowheads="1"/>
          </p:cNvPicPr>
          <p:nvPr userDrawn="1"/>
        </p:nvPicPr>
        <p:blipFill>
          <a:blip r:embed="rId13" cstate="print">
            <a:biLevel thresh="50000"/>
          </a:blip>
          <a:srcRect/>
          <a:stretch>
            <a:fillRect/>
          </a:stretch>
        </p:blipFill>
        <p:spPr bwMode="auto">
          <a:xfrm>
            <a:off x="7953396" y="142852"/>
            <a:ext cx="1771650" cy="685800"/>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www.amusegroup.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73877" y="2885632"/>
            <a:ext cx="7380226" cy="2862322"/>
          </a:xfrm>
          <a:prstGeom prst="rect">
            <a:avLst/>
          </a:prstGeom>
          <a:noFill/>
        </p:spPr>
        <p:txBody>
          <a:bodyPr wrap="none" rtlCol="0">
            <a:spAutoFit/>
            <a:scene3d>
              <a:camera prst="orthographicFront"/>
              <a:lightRig rig="threePt" dir="t"/>
            </a:scene3d>
            <a:sp3d extrusionH="57150">
              <a:bevelT w="69850" h="38100" prst="cross"/>
            </a:sp3d>
          </a:bodyPr>
          <a:lstStyle/>
          <a:p>
            <a:pPr algn="r"/>
            <a:r>
              <a:rPr lang="en-US" altLang="zh-CN" sz="6000" b="1" dirty="0" smtClean="0">
                <a:latin typeface="Helvetica Condensed" pitchFamily="34" charset="0"/>
                <a:ea typeface="Adobe 黑体 Std R" pitchFamily="34" charset="-122"/>
              </a:rPr>
              <a:t>TALK ABOUT APPS</a:t>
            </a:r>
          </a:p>
          <a:p>
            <a:pPr algn="r"/>
            <a:r>
              <a:rPr lang="en-US" altLang="zh-CN" sz="2800" b="1" dirty="0" smtClean="0">
                <a:solidFill>
                  <a:srgbClr val="FF0000"/>
                </a:solidFill>
                <a:latin typeface="Helvetica Condensed" pitchFamily="34" charset="0"/>
                <a:ea typeface="Adobe 黑体 Std R" pitchFamily="34" charset="-122"/>
              </a:rPr>
              <a:t>Data and information collected</a:t>
            </a:r>
          </a:p>
          <a:p>
            <a:pPr algn="r"/>
            <a:r>
              <a:rPr lang="en-US" altLang="zh-CN" sz="2800" b="1" dirty="0" smtClean="0">
                <a:latin typeface="Helvetica Condensed" pitchFamily="34" charset="0"/>
                <a:ea typeface="Adobe 黑体 Std R" pitchFamily="34" charset="-122"/>
              </a:rPr>
              <a:t>Position and Direction of ADQUAN</a:t>
            </a:r>
          </a:p>
          <a:p>
            <a:pPr algn="r"/>
            <a:endParaRPr lang="en-US" altLang="zh-CN" sz="2400" b="1" dirty="0">
              <a:latin typeface="Helvetica Condensed" pitchFamily="34" charset="0"/>
              <a:ea typeface="Adobe 黑体 Std R" pitchFamily="34" charset="-122"/>
            </a:endParaRPr>
          </a:p>
          <a:p>
            <a:pPr algn="r"/>
            <a:r>
              <a:rPr lang="en-US" altLang="zh-CN" sz="2000" b="1" dirty="0" smtClean="0">
                <a:latin typeface="Helvetica Condensed" pitchFamily="34" charset="0"/>
                <a:ea typeface="Adobe 黑体 Std R" pitchFamily="34" charset="-122"/>
              </a:rPr>
              <a:t>AMUSE PLAN</a:t>
            </a:r>
          </a:p>
          <a:p>
            <a:pPr algn="r"/>
            <a:r>
              <a:rPr lang="en-US" altLang="zh-CN" sz="2000" b="1" dirty="0" smtClean="0">
                <a:latin typeface="Helvetica Condensed" pitchFamily="34" charset="0"/>
                <a:ea typeface="Adobe 黑体 Std R" pitchFamily="34" charset="-122"/>
              </a:rPr>
              <a:t>2013/12/25</a:t>
            </a:r>
            <a:endParaRPr lang="zh-CN" altLang="en-US" sz="2000" b="1" dirty="0">
              <a:latin typeface="Helvetica Condensed" pitchFamily="34" charset="0"/>
              <a:ea typeface="Adobe 黑体 Std R"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380967" y="3242803"/>
            <a:ext cx="6588257" cy="3469793"/>
          </a:xfrm>
          <a:prstGeom prst="rect">
            <a:avLst/>
          </a:prstGeom>
          <a:noFill/>
          <a:ln w="9525">
            <a:noFill/>
            <a:miter lim="800000"/>
            <a:headEnd/>
            <a:tailEnd/>
          </a:ln>
          <a:effectLst/>
        </p:spPr>
      </p:pic>
      <p:sp>
        <p:nvSpPr>
          <p:cNvPr id="5" name="矩形 4"/>
          <p:cNvSpPr/>
          <p:nvPr/>
        </p:nvSpPr>
        <p:spPr>
          <a:xfrm>
            <a:off x="560512" y="1785926"/>
            <a:ext cx="8100994" cy="1477328"/>
          </a:xfrm>
          <a:prstGeom prst="rect">
            <a:avLst/>
          </a:prstGeom>
          <a:noFill/>
        </p:spPr>
        <p:txBody>
          <a:bodyPr wrap="square">
            <a:spAutoFit/>
            <a:scene3d>
              <a:camera prst="orthographicFront"/>
              <a:lightRig rig="threePt" dir="t"/>
            </a:scene3d>
            <a:sp3d extrusionH="57150">
              <a:bevelT w="69850" h="38100" prst="cross"/>
            </a:sp3d>
          </a:bodyPr>
          <a:lstStyle/>
          <a:p>
            <a:pPr>
              <a:lnSpc>
                <a:spcPct val="150000"/>
              </a:lnSpc>
            </a:pPr>
            <a:r>
              <a:rPr lang="zh-CN" altLang="en-US" sz="2000" b="1" dirty="0" smtClean="0">
                <a:latin typeface="微软雅黑" pitchFamily="34" charset="-122"/>
                <a:ea typeface="微软雅黑" pitchFamily="34" charset="-122"/>
              </a:rPr>
              <a:t>由于</a:t>
            </a:r>
            <a:r>
              <a:rPr lang="zh-CN" altLang="en-US" sz="2000" b="1" dirty="0" smtClean="0">
                <a:solidFill>
                  <a:srgbClr val="FF0000"/>
                </a:solidFill>
                <a:latin typeface="微软雅黑" pitchFamily="34" charset="-122"/>
                <a:ea typeface="微软雅黑" pitchFamily="34" charset="-122"/>
              </a:rPr>
              <a:t>“社交”已经被少数大平台所垄断</a:t>
            </a:r>
            <a:r>
              <a:rPr lang="zh-CN" altLang="en-US" sz="2000" b="1" dirty="0" smtClean="0">
                <a:latin typeface="微软雅黑" pitchFamily="34" charset="-122"/>
                <a:ea typeface="微软雅黑" pitchFamily="34" charset="-122"/>
              </a:rPr>
              <a:t>，近年来中国</a:t>
            </a:r>
            <a:r>
              <a:rPr lang="en-US" altLang="zh-CN" sz="2000" b="1" spc="-150" dirty="0" smtClean="0">
                <a:latin typeface="微软雅黑" pitchFamily="34" charset="-122"/>
                <a:ea typeface="微软雅黑" pitchFamily="34" charset="-122"/>
              </a:rPr>
              <a:t>APPS</a:t>
            </a:r>
            <a:r>
              <a:rPr lang="zh-CN" altLang="en-US" sz="2000" b="1" spc="-150" dirty="0" smtClean="0">
                <a:latin typeface="微软雅黑" pitchFamily="34" charset="-122"/>
                <a:ea typeface="微软雅黑" pitchFamily="34" charset="-122"/>
              </a:rPr>
              <a:t>发展</a:t>
            </a:r>
            <a:endParaRPr lang="en-US" altLang="zh-CN" sz="2000" b="1" spc="-150" dirty="0" smtClean="0">
              <a:latin typeface="微软雅黑" pitchFamily="34" charset="-122"/>
              <a:ea typeface="微软雅黑" pitchFamily="34" charset="-122"/>
            </a:endParaRPr>
          </a:p>
          <a:p>
            <a:pPr>
              <a:lnSpc>
                <a:spcPct val="150000"/>
              </a:lnSpc>
            </a:pPr>
            <a:r>
              <a:rPr lang="zh-CN" altLang="en-US" sz="2000" b="1" dirty="0" smtClean="0">
                <a:latin typeface="微软雅黑" pitchFamily="34" charset="-122"/>
                <a:ea typeface="微软雅黑" pitchFamily="34" charset="-122"/>
              </a:rPr>
              <a:t>事实上是“游戏”</a:t>
            </a:r>
            <a:r>
              <a:rPr lang="en-US" altLang="zh-CN" sz="2000" b="1" spc="-150" dirty="0" smtClean="0">
                <a:latin typeface="微软雅黑" pitchFamily="34" charset="-122"/>
                <a:ea typeface="微软雅黑" pitchFamily="34" charset="-122"/>
              </a:rPr>
              <a:t>APPS</a:t>
            </a:r>
            <a:r>
              <a:rPr lang="zh-CN" altLang="en-US" sz="2000" b="1" dirty="0" smtClean="0">
                <a:latin typeface="微软雅黑" pitchFamily="34" charset="-122"/>
                <a:ea typeface="微软雅黑" pitchFamily="34" charset="-122"/>
              </a:rPr>
              <a:t>争夺市场空间的狭义市场；</a:t>
            </a:r>
            <a:endParaRPr lang="en-US" altLang="zh-CN" sz="2000" b="1" dirty="0" smtClean="0">
              <a:latin typeface="微软雅黑" pitchFamily="34" charset="-122"/>
              <a:ea typeface="微软雅黑" pitchFamily="34" charset="-122"/>
            </a:endParaRPr>
          </a:p>
          <a:p>
            <a:pPr>
              <a:lnSpc>
                <a:spcPct val="150000"/>
              </a:lnSpc>
            </a:pPr>
            <a:r>
              <a:rPr lang="en-US" altLang="zh-CN" sz="2000" b="1" dirty="0" smtClean="0">
                <a:latin typeface="微软雅黑" pitchFamily="34" charset="-122"/>
                <a:ea typeface="微软雅黑" pitchFamily="34" charset="-122"/>
              </a:rPr>
              <a:t>2012-2013</a:t>
            </a:r>
            <a:r>
              <a:rPr lang="zh-CN" altLang="en-US" sz="2000" b="1" dirty="0" smtClean="0">
                <a:latin typeface="微软雅黑" pitchFamily="34" charset="-122"/>
                <a:ea typeface="微软雅黑" pitchFamily="34" charset="-122"/>
              </a:rPr>
              <a:t>“游戏”</a:t>
            </a:r>
            <a:r>
              <a:rPr lang="en-US" altLang="zh-CN" sz="2000" b="1" spc="-150" dirty="0" smtClean="0">
                <a:latin typeface="微软雅黑" pitchFamily="34" charset="-122"/>
                <a:ea typeface="微软雅黑" pitchFamily="34" charset="-122"/>
              </a:rPr>
              <a:t>APPS</a:t>
            </a:r>
            <a:r>
              <a:rPr lang="zh-CN" altLang="en-US" sz="2000" b="1" dirty="0" smtClean="0">
                <a:latin typeface="微软雅黑" pitchFamily="34" charset="-122"/>
                <a:ea typeface="微软雅黑" pitchFamily="34" charset="-122"/>
              </a:rPr>
              <a:t>过度井喷，使泡沫迅速破裂</a:t>
            </a:r>
          </a:p>
        </p:txBody>
      </p:sp>
      <p:sp>
        <p:nvSpPr>
          <p:cNvPr id="6" name="矩形标注 5"/>
          <p:cNvSpPr/>
          <p:nvPr/>
        </p:nvSpPr>
        <p:spPr>
          <a:xfrm>
            <a:off x="6944552" y="3789040"/>
            <a:ext cx="2961448" cy="1525666"/>
          </a:xfrm>
          <a:prstGeom prst="wedgeRectCallout">
            <a:avLst>
              <a:gd name="adj1" fmla="val -64943"/>
              <a:gd name="adj2" fmla="val 31976"/>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69850" h="38100" prst="cross"/>
            </a:sp3d>
          </a:bodyPr>
          <a:lstStyle/>
          <a:p>
            <a:pPr>
              <a:lnSpc>
                <a:spcPct val="150000"/>
              </a:lnSpc>
            </a:pPr>
            <a:r>
              <a:rPr lang="zh-CN" altLang="en-US" sz="2000" b="1" dirty="0" smtClean="0">
                <a:solidFill>
                  <a:schemeClr val="bg1"/>
                </a:solidFill>
                <a:latin typeface="微软雅黑" pitchFamily="34" charset="-122"/>
                <a:ea typeface="微软雅黑" pitchFamily="34" charset="-122"/>
              </a:rPr>
              <a:t> </a:t>
            </a:r>
            <a:r>
              <a:rPr lang="en-US" altLang="zh-CN" sz="2000" b="1" dirty="0" smtClean="0">
                <a:solidFill>
                  <a:schemeClr val="bg1"/>
                </a:solidFill>
                <a:latin typeface="微软雅黑" pitchFamily="34" charset="-122"/>
                <a:ea typeface="微软雅黑" pitchFamily="34" charset="-122"/>
              </a:rPr>
              <a:t>2013Q2</a:t>
            </a:r>
            <a:r>
              <a:rPr lang="zh-CN" altLang="en-US" sz="2000" b="1" dirty="0" smtClean="0">
                <a:solidFill>
                  <a:schemeClr val="bg1"/>
                </a:solidFill>
                <a:latin typeface="微软雅黑" pitchFamily="34" charset="-122"/>
                <a:ea typeface="微软雅黑" pitchFamily="34" charset="-122"/>
              </a:rPr>
              <a:t>免费</a:t>
            </a:r>
            <a:r>
              <a:rPr lang="en-US" altLang="zh-CN" sz="2000" b="1" dirty="0" smtClean="0">
                <a:solidFill>
                  <a:schemeClr val="bg1"/>
                </a:solidFill>
                <a:latin typeface="微软雅黑" pitchFamily="34" charset="-122"/>
                <a:ea typeface="微软雅黑" pitchFamily="34" charset="-122"/>
              </a:rPr>
              <a:t>APPS</a:t>
            </a:r>
            <a:r>
              <a:rPr lang="zh-CN" altLang="en-US" sz="2000" b="1" dirty="0" smtClean="0">
                <a:solidFill>
                  <a:schemeClr val="bg1"/>
                </a:solidFill>
                <a:latin typeface="微软雅黑" pitchFamily="34" charset="-122"/>
                <a:ea typeface="微软雅黑" pitchFamily="34" charset="-122"/>
              </a:rPr>
              <a:t>下载中国区数据报告，来自</a:t>
            </a:r>
            <a:r>
              <a:rPr lang="en-US" altLang="zh-CN" sz="2000" b="1" dirty="0" smtClean="0">
                <a:solidFill>
                  <a:schemeClr val="bg1"/>
                </a:solidFill>
                <a:latin typeface="微软雅黑" pitchFamily="34" charset="-122"/>
                <a:ea typeface="微软雅黑" pitchFamily="34" charset="-122"/>
              </a:rPr>
              <a:t>《</a:t>
            </a:r>
            <a:r>
              <a:rPr lang="zh-CN" altLang="en-US" sz="2000" b="1" dirty="0" smtClean="0">
                <a:solidFill>
                  <a:schemeClr val="bg1"/>
                </a:solidFill>
                <a:latin typeface="微软雅黑" pitchFamily="34" charset="-122"/>
                <a:ea typeface="微软雅黑" pitchFamily="34" charset="-122"/>
              </a:rPr>
              <a:t>互联网行业报告</a:t>
            </a:r>
            <a:r>
              <a:rPr lang="en-US" altLang="zh-CN" sz="1600" b="1" dirty="0" smtClean="0">
                <a:solidFill>
                  <a:schemeClr val="bg1"/>
                </a:solidFill>
                <a:latin typeface="微软雅黑" pitchFamily="34" charset="-122"/>
                <a:ea typeface="微软雅黑" pitchFamily="34" charset="-122"/>
              </a:rPr>
              <a:t>》</a:t>
            </a:r>
            <a:endParaRPr lang="zh-CN" altLang="en-US" sz="1600" b="1"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23844" y="2714620"/>
            <a:ext cx="6143668" cy="3643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图表 4"/>
          <p:cNvGraphicFramePr/>
          <p:nvPr/>
        </p:nvGraphicFramePr>
        <p:xfrm>
          <a:off x="666720" y="2312458"/>
          <a:ext cx="6604000" cy="4402667"/>
        </p:xfrm>
        <a:graphic>
          <a:graphicData uri="http://schemas.openxmlformats.org/drawingml/2006/chart">
            <c:chart xmlns:c="http://schemas.openxmlformats.org/drawingml/2006/chart" xmlns:r="http://schemas.openxmlformats.org/officeDocument/2006/relationships" r:id="rId2"/>
          </a:graphicData>
        </a:graphic>
      </p:graphicFrame>
      <p:sp>
        <p:nvSpPr>
          <p:cNvPr id="9" name="矩形 8"/>
          <p:cNvSpPr/>
          <p:nvPr/>
        </p:nvSpPr>
        <p:spPr>
          <a:xfrm>
            <a:off x="566048" y="2642084"/>
            <a:ext cx="5815712" cy="37862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a:off x="7012000" y="2564904"/>
            <a:ext cx="2894000" cy="2009384"/>
          </a:xfrm>
          <a:prstGeom prst="wedgeRectCallout">
            <a:avLst>
              <a:gd name="adj1" fmla="val -80012"/>
              <a:gd name="adj2" fmla="val 19374"/>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69850" h="38100" prst="cross"/>
            </a:sp3d>
          </a:bodyPr>
          <a:lstStyle/>
          <a:p>
            <a:pPr>
              <a:lnSpc>
                <a:spcPct val="150000"/>
              </a:lnSpc>
            </a:pPr>
            <a:r>
              <a:rPr lang="zh-CN" altLang="en-US" sz="2000" b="1" dirty="0" smtClean="0">
                <a:solidFill>
                  <a:schemeClr val="bg1"/>
                </a:solidFill>
                <a:latin typeface="微软雅黑" pitchFamily="34" charset="-122"/>
                <a:ea typeface="微软雅黑" pitchFamily="34" charset="-122"/>
              </a:rPr>
              <a:t> 中国用户首先看这款</a:t>
            </a:r>
            <a:r>
              <a:rPr lang="en-US" altLang="zh-CN" sz="2000" b="1" spc="-150" dirty="0" smtClean="0">
                <a:solidFill>
                  <a:schemeClr val="bg1"/>
                </a:solidFill>
                <a:latin typeface="微软雅黑" pitchFamily="34" charset="-122"/>
                <a:ea typeface="微软雅黑" pitchFamily="34" charset="-122"/>
              </a:rPr>
              <a:t>APP   </a:t>
            </a:r>
          </a:p>
          <a:p>
            <a:pPr>
              <a:lnSpc>
                <a:spcPct val="150000"/>
              </a:lnSpc>
            </a:pPr>
            <a:r>
              <a:rPr lang="en-US" altLang="zh-CN" sz="2000" b="1" spc="-150"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是不是免费</a:t>
            </a:r>
            <a:endParaRPr lang="en-US" altLang="zh-CN" sz="2000" b="1" dirty="0" smtClean="0">
              <a:solidFill>
                <a:schemeClr val="bg1"/>
              </a:solidFill>
              <a:latin typeface="微软雅黑" pitchFamily="34" charset="-122"/>
              <a:ea typeface="微软雅黑" pitchFamily="34" charset="-122"/>
            </a:endParaRPr>
          </a:p>
          <a:p>
            <a:pPr>
              <a:lnSpc>
                <a:spcPct val="150000"/>
              </a:lnSpc>
            </a:pPr>
            <a:r>
              <a:rPr lang="zh-CN" altLang="en-US" sz="2000" b="1" dirty="0" smtClean="0">
                <a:solidFill>
                  <a:schemeClr val="bg1"/>
                </a:solidFill>
                <a:latin typeface="微软雅黑" pitchFamily="34" charset="-122"/>
                <a:ea typeface="微软雅黑" pitchFamily="34" charset="-122"/>
              </a:rPr>
              <a:t> 然后是“核心功能”</a:t>
            </a:r>
            <a:endParaRPr lang="en-US" altLang="zh-CN" sz="2000" b="1" dirty="0" smtClean="0">
              <a:solidFill>
                <a:schemeClr val="bg1"/>
              </a:solidFill>
              <a:latin typeface="微软雅黑" pitchFamily="34" charset="-122"/>
              <a:ea typeface="微软雅黑" pitchFamily="34" charset="-122"/>
            </a:endParaRPr>
          </a:p>
          <a:p>
            <a:pPr>
              <a:lnSpc>
                <a:spcPct val="150000"/>
              </a:lnSpc>
            </a:pPr>
            <a:r>
              <a:rPr lang="zh-CN" altLang="en-US" sz="2000" b="1" dirty="0" smtClean="0">
                <a:solidFill>
                  <a:schemeClr val="bg1"/>
                </a:solidFill>
                <a:latin typeface="微软雅黑" pitchFamily="34" charset="-122"/>
                <a:ea typeface="微软雅黑" pitchFamily="34" charset="-122"/>
              </a:rPr>
              <a:t> 接着是“</a:t>
            </a:r>
            <a:r>
              <a:rPr lang="en-US" altLang="zh-CN" sz="2000" b="1" dirty="0" smtClean="0">
                <a:solidFill>
                  <a:schemeClr val="bg1"/>
                </a:solidFill>
                <a:latin typeface="微软雅黑" pitchFamily="34" charset="-122"/>
                <a:ea typeface="微软雅黑" pitchFamily="34" charset="-122"/>
              </a:rPr>
              <a:t>UI</a:t>
            </a:r>
            <a:r>
              <a:rPr lang="zh-CN" altLang="en-US" sz="2000" b="1" dirty="0" smtClean="0">
                <a:solidFill>
                  <a:schemeClr val="bg1"/>
                </a:solidFill>
                <a:latin typeface="微软雅黑" pitchFamily="34" charset="-122"/>
                <a:ea typeface="微软雅黑" pitchFamily="34" charset="-122"/>
              </a:rPr>
              <a:t>”“操作”等</a:t>
            </a:r>
            <a:endParaRPr lang="zh-CN" altLang="en-US" sz="2000" b="1" dirty="0">
              <a:solidFill>
                <a:schemeClr val="bg1"/>
              </a:solidFill>
              <a:latin typeface="微软雅黑" pitchFamily="34" charset="-122"/>
              <a:ea typeface="微软雅黑" pitchFamily="34" charset="-122"/>
            </a:endParaRPr>
          </a:p>
        </p:txBody>
      </p:sp>
      <p:sp>
        <p:nvSpPr>
          <p:cNvPr id="4" name="矩形 3"/>
          <p:cNvSpPr/>
          <p:nvPr/>
        </p:nvSpPr>
        <p:spPr>
          <a:xfrm>
            <a:off x="524414" y="1571612"/>
            <a:ext cx="6156778" cy="1015663"/>
          </a:xfrm>
          <a:prstGeom prst="rect">
            <a:avLst/>
          </a:prstGeom>
          <a:noFill/>
        </p:spPr>
        <p:txBody>
          <a:bodyPr wrap="square">
            <a:spAutoFit/>
            <a:scene3d>
              <a:camera prst="orthographicFront"/>
              <a:lightRig rig="threePt" dir="t"/>
            </a:scene3d>
            <a:sp3d extrusionH="57150">
              <a:bevelT w="69850" h="38100" prst="cross"/>
            </a:sp3d>
          </a:bodyPr>
          <a:lstStyle/>
          <a:p>
            <a:pPr>
              <a:lnSpc>
                <a:spcPct val="150000"/>
              </a:lnSpc>
            </a:pPr>
            <a:r>
              <a:rPr lang="zh-CN" altLang="en-US" sz="2000" b="1" dirty="0" smtClean="0">
                <a:latin typeface="微软雅黑" pitchFamily="34" charset="-122"/>
                <a:ea typeface="微软雅黑" pitchFamily="34" charset="-122"/>
              </a:rPr>
              <a:t>长期以来，</a:t>
            </a:r>
            <a:r>
              <a:rPr lang="zh-CN" altLang="en-US" sz="2000" b="1" dirty="0" smtClean="0">
                <a:solidFill>
                  <a:srgbClr val="FF0000"/>
                </a:solidFill>
                <a:latin typeface="微软雅黑" pitchFamily="34" charset="-122"/>
                <a:ea typeface="微软雅黑" pitchFamily="34" charset="-122"/>
              </a:rPr>
              <a:t>免费</a:t>
            </a:r>
            <a:r>
              <a:rPr lang="zh-CN" altLang="en-US" sz="2000" b="1" dirty="0" smtClean="0">
                <a:latin typeface="微软雅黑" pitchFamily="34" charset="-122"/>
                <a:ea typeface="微软雅黑" pitchFamily="34" charset="-122"/>
              </a:rPr>
              <a:t>占据了接近</a:t>
            </a:r>
            <a:r>
              <a:rPr lang="en-US" altLang="zh-CN" sz="2000" b="1" dirty="0" smtClean="0">
                <a:latin typeface="微软雅黑" pitchFamily="34" charset="-122"/>
                <a:ea typeface="微软雅黑" pitchFamily="34" charset="-122"/>
              </a:rPr>
              <a:t>80%</a:t>
            </a:r>
            <a:r>
              <a:rPr lang="zh-CN" altLang="en-US" sz="2000" b="1" dirty="0" smtClean="0">
                <a:latin typeface="微软雅黑" pitchFamily="34" charset="-122"/>
                <a:ea typeface="微软雅黑" pitchFamily="34" charset="-122"/>
              </a:rPr>
              <a:t>的中国</a:t>
            </a:r>
            <a:r>
              <a:rPr lang="en-US" altLang="zh-CN" sz="2000" b="1" dirty="0" smtClean="0">
                <a:latin typeface="微软雅黑" pitchFamily="34" charset="-122"/>
                <a:ea typeface="微软雅黑" pitchFamily="34" charset="-122"/>
              </a:rPr>
              <a:t>APPS</a:t>
            </a:r>
            <a:r>
              <a:rPr lang="zh-CN" altLang="en-US" sz="2000" b="1" dirty="0" smtClean="0">
                <a:latin typeface="微软雅黑" pitchFamily="34" charset="-122"/>
                <a:ea typeface="微软雅黑" pitchFamily="34" charset="-122"/>
              </a:rPr>
              <a:t>市场</a:t>
            </a:r>
            <a:endParaRPr lang="en-US" altLang="zh-CN" sz="2000" b="1" dirty="0" smtClean="0">
              <a:latin typeface="微软雅黑" pitchFamily="34" charset="-122"/>
              <a:ea typeface="微软雅黑" pitchFamily="34" charset="-122"/>
            </a:endParaRPr>
          </a:p>
          <a:p>
            <a:pPr>
              <a:lnSpc>
                <a:spcPct val="150000"/>
              </a:lnSpc>
            </a:pPr>
            <a:r>
              <a:rPr lang="zh-CN" altLang="en-US" sz="2000" b="1" dirty="0" smtClean="0">
                <a:latin typeface="微软雅黑" pitchFamily="34" charset="-122"/>
                <a:ea typeface="微软雅黑" pitchFamily="34" charset="-122"/>
              </a:rPr>
              <a:t>除了少数“游戏”“视频</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图片”，</a:t>
            </a:r>
            <a:r>
              <a:rPr lang="zh-CN" altLang="en-US" sz="2000" b="1" dirty="0" smtClean="0">
                <a:solidFill>
                  <a:srgbClr val="FF0000"/>
                </a:solidFill>
                <a:latin typeface="微软雅黑" pitchFamily="34" charset="-122"/>
                <a:ea typeface="微软雅黑" pitchFamily="34" charset="-122"/>
              </a:rPr>
              <a:t>收费基本绝迹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0226" y="2996954"/>
            <a:ext cx="6336991" cy="1323439"/>
          </a:xfrm>
          <a:prstGeom prst="rect">
            <a:avLst/>
          </a:prstGeom>
          <a:noFill/>
        </p:spPr>
        <p:txBody>
          <a:bodyPr wrap="none" rtlCol="0">
            <a:spAutoFit/>
            <a:scene3d>
              <a:camera prst="orthographicFront"/>
              <a:lightRig rig="threePt" dir="t"/>
            </a:scene3d>
            <a:sp3d extrusionH="57150">
              <a:bevelT w="69850" h="38100" prst="cross"/>
            </a:sp3d>
          </a:bodyPr>
          <a:lstStyle/>
          <a:p>
            <a:r>
              <a:rPr lang="en-US" altLang="zh-CN" sz="2000" b="1" dirty="0" smtClean="0">
                <a:solidFill>
                  <a:srgbClr val="FF0000"/>
                </a:solidFill>
                <a:latin typeface="Helvetica Condensed" pitchFamily="34" charset="0"/>
                <a:ea typeface="微软雅黑" pitchFamily="34" charset="-122"/>
              </a:rPr>
              <a:t>Different from PC </a:t>
            </a:r>
          </a:p>
          <a:p>
            <a:r>
              <a:rPr lang="zh-CN" altLang="en-US" sz="6000" b="1" dirty="0" smtClean="0">
                <a:latin typeface="微软雅黑" pitchFamily="34" charset="-122"/>
                <a:ea typeface="微软雅黑" pitchFamily="34" charset="-122"/>
              </a:rPr>
              <a:t>有别于</a:t>
            </a:r>
            <a:r>
              <a:rPr lang="en-US" altLang="zh-CN" sz="6000" b="1" dirty="0" smtClean="0">
                <a:latin typeface="微软雅黑" pitchFamily="34" charset="-122"/>
                <a:ea typeface="微软雅黑" pitchFamily="34" charset="-122"/>
              </a:rPr>
              <a:t>PC</a:t>
            </a:r>
            <a:r>
              <a:rPr lang="zh-CN" altLang="en-US" sz="6000" b="1" dirty="0" smtClean="0">
                <a:latin typeface="微软雅黑" pitchFamily="34" charset="-122"/>
                <a:ea typeface="微软雅黑" pitchFamily="34" charset="-122"/>
              </a:rPr>
              <a:t>的</a:t>
            </a:r>
            <a:r>
              <a:rPr lang="en-US" altLang="zh-CN" sz="6000" b="1" spc="-150" dirty="0" smtClean="0">
                <a:latin typeface="微软雅黑" pitchFamily="34" charset="-122"/>
                <a:ea typeface="微软雅黑" pitchFamily="34" charset="-122"/>
              </a:rPr>
              <a:t>APPS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66720" y="2428868"/>
            <a:ext cx="2737444" cy="2794216"/>
            <a:chOff x="1187624" y="1844824"/>
            <a:chExt cx="1827129" cy="1995277"/>
          </a:xfrm>
          <a:effectLst>
            <a:outerShdw blurRad="50800" dist="38100" dir="2700000" algn="tl" rotWithShape="0">
              <a:prstClr val="black">
                <a:alpha val="40000"/>
              </a:prstClr>
            </a:outerShdw>
          </a:effectLst>
        </p:grpSpPr>
        <p:grpSp>
          <p:nvGrpSpPr>
            <p:cNvPr id="5" name="组合 33"/>
            <p:cNvGrpSpPr/>
            <p:nvPr/>
          </p:nvGrpSpPr>
          <p:grpSpPr>
            <a:xfrm>
              <a:off x="1187624" y="1844824"/>
              <a:ext cx="1823479" cy="1987940"/>
              <a:chOff x="1187624" y="1844824"/>
              <a:chExt cx="1823479" cy="1987940"/>
            </a:xfrm>
          </p:grpSpPr>
          <p:pic>
            <p:nvPicPr>
              <p:cNvPr id="7" name="Picture 10"/>
              <p:cNvPicPr>
                <a:picLocks noChangeAspect="1" noChangeArrowheads="1"/>
              </p:cNvPicPr>
              <p:nvPr/>
            </p:nvPicPr>
            <p:blipFill>
              <a:blip r:embed="rId2" cstate="print"/>
              <a:srcRect/>
              <a:stretch>
                <a:fillRect/>
              </a:stretch>
            </p:blipFill>
            <p:spPr bwMode="auto">
              <a:xfrm>
                <a:off x="1647340" y="2869634"/>
                <a:ext cx="399552" cy="478773"/>
              </a:xfrm>
              <a:prstGeom prst="rect">
                <a:avLst/>
              </a:prstGeom>
              <a:noFill/>
              <a:ln w="9525">
                <a:noFill/>
                <a:miter lim="800000"/>
                <a:headEnd/>
                <a:tailEnd/>
              </a:ln>
            </p:spPr>
          </p:pic>
          <p:pic>
            <p:nvPicPr>
              <p:cNvPr id="8" name="Picture 11"/>
              <p:cNvPicPr>
                <a:picLocks noChangeAspect="1" noChangeArrowheads="1"/>
              </p:cNvPicPr>
              <p:nvPr/>
            </p:nvPicPr>
            <p:blipFill>
              <a:blip r:embed="rId3" cstate="print"/>
              <a:srcRect/>
              <a:stretch>
                <a:fillRect/>
              </a:stretch>
            </p:blipFill>
            <p:spPr bwMode="auto">
              <a:xfrm>
                <a:off x="1668007" y="2347596"/>
                <a:ext cx="382330" cy="430551"/>
              </a:xfrm>
              <a:prstGeom prst="rect">
                <a:avLst/>
              </a:prstGeom>
              <a:noFill/>
              <a:ln w="9525">
                <a:noFill/>
                <a:miter lim="800000"/>
                <a:headEnd/>
                <a:tailEnd/>
              </a:ln>
            </p:spPr>
          </p:pic>
          <p:pic>
            <p:nvPicPr>
              <p:cNvPr id="9" name="Picture 12"/>
              <p:cNvPicPr>
                <a:picLocks noChangeAspect="1" noChangeArrowheads="1"/>
              </p:cNvPicPr>
              <p:nvPr/>
            </p:nvPicPr>
            <p:blipFill>
              <a:blip r:embed="rId4" cstate="print"/>
              <a:srcRect/>
              <a:stretch>
                <a:fillRect/>
              </a:stretch>
            </p:blipFill>
            <p:spPr bwMode="auto">
              <a:xfrm>
                <a:off x="1187624" y="2869634"/>
                <a:ext cx="354774" cy="416774"/>
              </a:xfrm>
              <a:prstGeom prst="rect">
                <a:avLst/>
              </a:prstGeom>
              <a:noFill/>
              <a:ln w="9525">
                <a:noFill/>
                <a:miter lim="800000"/>
                <a:headEnd/>
                <a:tailEnd/>
              </a:ln>
            </p:spPr>
          </p:pic>
          <p:pic>
            <p:nvPicPr>
              <p:cNvPr id="10" name="Picture 13"/>
              <p:cNvPicPr>
                <a:picLocks noChangeAspect="1" noChangeArrowheads="1"/>
              </p:cNvPicPr>
              <p:nvPr/>
            </p:nvPicPr>
            <p:blipFill>
              <a:blip r:embed="rId5" cstate="print"/>
              <a:srcRect/>
              <a:stretch>
                <a:fillRect/>
              </a:stretch>
            </p:blipFill>
            <p:spPr bwMode="auto">
              <a:xfrm>
                <a:off x="1187624" y="2347596"/>
                <a:ext cx="385774" cy="433996"/>
              </a:xfrm>
              <a:prstGeom prst="rect">
                <a:avLst/>
              </a:prstGeom>
              <a:noFill/>
              <a:ln w="9525">
                <a:noFill/>
                <a:miter lim="800000"/>
                <a:headEnd/>
                <a:tailEnd/>
              </a:ln>
            </p:spPr>
          </p:pic>
          <p:pic>
            <p:nvPicPr>
              <p:cNvPr id="11" name="Picture 14"/>
              <p:cNvPicPr>
                <a:picLocks noChangeAspect="1" noChangeArrowheads="1"/>
              </p:cNvPicPr>
              <p:nvPr/>
            </p:nvPicPr>
            <p:blipFill>
              <a:blip r:embed="rId6" cstate="print"/>
              <a:srcRect/>
              <a:stretch>
                <a:fillRect/>
              </a:stretch>
            </p:blipFill>
            <p:spPr bwMode="auto">
              <a:xfrm>
                <a:off x="1653454" y="1844824"/>
                <a:ext cx="389218" cy="433996"/>
              </a:xfrm>
              <a:prstGeom prst="rect">
                <a:avLst/>
              </a:prstGeom>
              <a:noFill/>
              <a:ln w="9525">
                <a:noFill/>
                <a:miter lim="800000"/>
                <a:headEnd/>
                <a:tailEnd/>
              </a:ln>
            </p:spPr>
          </p:pic>
          <p:pic>
            <p:nvPicPr>
              <p:cNvPr id="12" name="Picture 15"/>
              <p:cNvPicPr>
                <a:picLocks noChangeAspect="1" noChangeArrowheads="1"/>
              </p:cNvPicPr>
              <p:nvPr/>
            </p:nvPicPr>
            <p:blipFill>
              <a:blip r:embed="rId7" cstate="print"/>
              <a:srcRect/>
              <a:stretch>
                <a:fillRect/>
              </a:stretch>
            </p:blipFill>
            <p:spPr bwMode="auto">
              <a:xfrm>
                <a:off x="2151834" y="2869634"/>
                <a:ext cx="392663" cy="406441"/>
              </a:xfrm>
              <a:prstGeom prst="rect">
                <a:avLst/>
              </a:prstGeom>
              <a:noFill/>
              <a:ln w="9525">
                <a:noFill/>
                <a:miter lim="800000"/>
                <a:headEnd/>
                <a:tailEnd/>
              </a:ln>
            </p:spPr>
          </p:pic>
          <p:pic>
            <p:nvPicPr>
              <p:cNvPr id="13" name="Picture 16"/>
              <p:cNvPicPr>
                <a:picLocks noChangeAspect="1" noChangeArrowheads="1"/>
              </p:cNvPicPr>
              <p:nvPr/>
            </p:nvPicPr>
            <p:blipFill>
              <a:blip r:embed="rId8" cstate="print"/>
              <a:srcRect/>
              <a:stretch>
                <a:fillRect/>
              </a:stretch>
            </p:blipFill>
            <p:spPr bwMode="auto">
              <a:xfrm>
                <a:off x="1187624" y="1844824"/>
                <a:ext cx="375441" cy="423663"/>
              </a:xfrm>
              <a:prstGeom prst="rect">
                <a:avLst/>
              </a:prstGeom>
              <a:noFill/>
              <a:ln w="9525">
                <a:noFill/>
                <a:miter lim="800000"/>
                <a:headEnd/>
                <a:tailEnd/>
              </a:ln>
            </p:spPr>
          </p:pic>
          <p:pic>
            <p:nvPicPr>
              <p:cNvPr id="14" name="Picture 17"/>
              <p:cNvPicPr>
                <a:picLocks noChangeAspect="1" noChangeArrowheads="1"/>
              </p:cNvPicPr>
              <p:nvPr/>
            </p:nvPicPr>
            <p:blipFill>
              <a:blip r:embed="rId9" cstate="print"/>
              <a:srcRect/>
              <a:stretch>
                <a:fillRect/>
              </a:stretch>
            </p:blipFill>
            <p:spPr bwMode="auto">
              <a:xfrm>
                <a:off x="2133061" y="1844824"/>
                <a:ext cx="385774" cy="413329"/>
              </a:xfrm>
              <a:prstGeom prst="rect">
                <a:avLst/>
              </a:prstGeom>
              <a:noFill/>
              <a:ln w="9525">
                <a:noFill/>
                <a:miter lim="800000"/>
                <a:headEnd/>
                <a:tailEnd/>
              </a:ln>
            </p:spPr>
          </p:pic>
          <p:pic>
            <p:nvPicPr>
              <p:cNvPr id="15" name="Picture 19"/>
              <p:cNvPicPr>
                <a:picLocks noChangeAspect="1" noChangeArrowheads="1"/>
              </p:cNvPicPr>
              <p:nvPr/>
            </p:nvPicPr>
            <p:blipFill>
              <a:blip r:embed="rId10" cstate="print"/>
              <a:srcRect/>
              <a:stretch>
                <a:fillRect/>
              </a:stretch>
            </p:blipFill>
            <p:spPr bwMode="auto">
              <a:xfrm>
                <a:off x="2144946" y="2347596"/>
                <a:ext cx="375441" cy="409885"/>
              </a:xfrm>
              <a:prstGeom prst="rect">
                <a:avLst/>
              </a:prstGeom>
              <a:noFill/>
              <a:ln w="9525">
                <a:noFill/>
                <a:miter lim="800000"/>
                <a:headEnd/>
                <a:tailEnd/>
              </a:ln>
            </p:spPr>
          </p:pic>
          <p:pic>
            <p:nvPicPr>
              <p:cNvPr id="16" name="Picture 20"/>
              <p:cNvPicPr>
                <a:picLocks noChangeAspect="1" noChangeArrowheads="1"/>
              </p:cNvPicPr>
              <p:nvPr/>
            </p:nvPicPr>
            <p:blipFill>
              <a:blip r:embed="rId11" cstate="print"/>
              <a:srcRect/>
              <a:stretch>
                <a:fillRect/>
              </a:stretch>
            </p:blipFill>
            <p:spPr bwMode="auto">
              <a:xfrm>
                <a:off x="2614996" y="2347596"/>
                <a:ext cx="396107" cy="444329"/>
              </a:xfrm>
              <a:prstGeom prst="rect">
                <a:avLst/>
              </a:prstGeom>
              <a:noFill/>
              <a:ln w="9525">
                <a:noFill/>
                <a:miter lim="800000"/>
                <a:headEnd/>
                <a:tailEnd/>
              </a:ln>
            </p:spPr>
          </p:pic>
          <p:pic>
            <p:nvPicPr>
              <p:cNvPr id="17" name="Picture 21"/>
              <p:cNvPicPr>
                <a:picLocks noChangeAspect="1" noChangeArrowheads="1"/>
              </p:cNvPicPr>
              <p:nvPr/>
            </p:nvPicPr>
            <p:blipFill>
              <a:blip r:embed="rId12" cstate="print"/>
              <a:srcRect/>
              <a:stretch>
                <a:fillRect/>
              </a:stretch>
            </p:blipFill>
            <p:spPr bwMode="auto">
              <a:xfrm>
                <a:off x="1640033" y="3418639"/>
                <a:ext cx="375441" cy="413329"/>
              </a:xfrm>
              <a:prstGeom prst="rect">
                <a:avLst/>
              </a:prstGeom>
              <a:noFill/>
              <a:ln w="9525">
                <a:noFill/>
                <a:miter lim="800000"/>
                <a:headEnd/>
                <a:tailEnd/>
              </a:ln>
            </p:spPr>
          </p:pic>
          <p:pic>
            <p:nvPicPr>
              <p:cNvPr id="18" name="Picture 22"/>
              <p:cNvPicPr>
                <a:picLocks noChangeAspect="1" noChangeArrowheads="1"/>
              </p:cNvPicPr>
              <p:nvPr/>
            </p:nvPicPr>
            <p:blipFill>
              <a:blip r:embed="rId13" cstate="print"/>
              <a:srcRect/>
              <a:stretch>
                <a:fillRect/>
              </a:stretch>
            </p:blipFill>
            <p:spPr bwMode="auto">
              <a:xfrm>
                <a:off x="1187624" y="3418639"/>
                <a:ext cx="368552" cy="413329"/>
              </a:xfrm>
              <a:prstGeom prst="rect">
                <a:avLst/>
              </a:prstGeom>
              <a:noFill/>
              <a:ln w="9525">
                <a:noFill/>
                <a:miter lim="800000"/>
                <a:headEnd/>
                <a:tailEnd/>
              </a:ln>
            </p:spPr>
          </p:pic>
          <p:pic>
            <p:nvPicPr>
              <p:cNvPr id="19" name="Picture 23"/>
              <p:cNvPicPr>
                <a:picLocks noChangeAspect="1" noChangeArrowheads="1"/>
              </p:cNvPicPr>
              <p:nvPr/>
            </p:nvPicPr>
            <p:blipFill>
              <a:blip r:embed="rId14" cstate="print"/>
              <a:srcRect/>
              <a:stretch>
                <a:fillRect/>
              </a:stretch>
            </p:blipFill>
            <p:spPr bwMode="auto">
              <a:xfrm>
                <a:off x="2649440" y="2869634"/>
                <a:ext cx="361663" cy="458107"/>
              </a:xfrm>
              <a:prstGeom prst="rect">
                <a:avLst/>
              </a:prstGeom>
              <a:noFill/>
              <a:ln w="9525">
                <a:noFill/>
                <a:miter lim="800000"/>
                <a:headEnd/>
                <a:tailEnd/>
              </a:ln>
            </p:spPr>
          </p:pic>
          <p:pic>
            <p:nvPicPr>
              <p:cNvPr id="20" name="Picture 25"/>
              <p:cNvPicPr>
                <a:picLocks noChangeAspect="1" noChangeArrowheads="1"/>
              </p:cNvPicPr>
              <p:nvPr/>
            </p:nvPicPr>
            <p:blipFill>
              <a:blip r:embed="rId15" cstate="print"/>
              <a:srcRect/>
              <a:stretch>
                <a:fillRect/>
              </a:stretch>
            </p:blipFill>
            <p:spPr bwMode="auto">
              <a:xfrm>
                <a:off x="2098383" y="3377275"/>
                <a:ext cx="406552" cy="455489"/>
              </a:xfrm>
              <a:prstGeom prst="rect">
                <a:avLst/>
              </a:prstGeom>
              <a:noFill/>
              <a:ln w="9525">
                <a:noFill/>
                <a:miter lim="800000"/>
                <a:headEnd/>
                <a:tailEnd/>
              </a:ln>
            </p:spPr>
          </p:pic>
          <p:pic>
            <p:nvPicPr>
              <p:cNvPr id="21" name="Picture 26"/>
              <p:cNvPicPr>
                <a:picLocks noChangeAspect="1" noChangeArrowheads="1"/>
              </p:cNvPicPr>
              <p:nvPr/>
            </p:nvPicPr>
            <p:blipFill>
              <a:blip r:embed="rId16" cstate="print"/>
              <a:srcRect/>
              <a:stretch>
                <a:fillRect/>
              </a:stretch>
            </p:blipFill>
            <p:spPr bwMode="auto">
              <a:xfrm>
                <a:off x="2609225" y="1844824"/>
                <a:ext cx="401878" cy="445719"/>
              </a:xfrm>
              <a:prstGeom prst="rect">
                <a:avLst/>
              </a:prstGeom>
              <a:noFill/>
              <a:ln w="9525">
                <a:noFill/>
                <a:miter lim="800000"/>
                <a:headEnd/>
                <a:tailEnd/>
              </a:ln>
            </p:spPr>
          </p:pic>
        </p:grpSp>
        <p:pic>
          <p:nvPicPr>
            <p:cNvPr id="6" name="Picture 27"/>
            <p:cNvPicPr>
              <a:picLocks noChangeAspect="1" noChangeArrowheads="1"/>
            </p:cNvPicPr>
            <p:nvPr/>
          </p:nvPicPr>
          <p:blipFill>
            <a:blip r:embed="rId17" cstate="print"/>
            <a:srcRect/>
            <a:stretch>
              <a:fillRect/>
            </a:stretch>
          </p:blipFill>
          <p:spPr bwMode="auto">
            <a:xfrm>
              <a:off x="2621344" y="3408053"/>
              <a:ext cx="393409" cy="432048"/>
            </a:xfrm>
            <a:prstGeom prst="rect">
              <a:avLst/>
            </a:prstGeom>
            <a:noFill/>
            <a:ln w="9525">
              <a:noFill/>
              <a:miter lim="800000"/>
              <a:headEnd/>
              <a:tailEnd/>
            </a:ln>
          </p:spPr>
        </p:pic>
      </p:grpSp>
      <p:grpSp>
        <p:nvGrpSpPr>
          <p:cNvPr id="22" name="组合 21"/>
          <p:cNvGrpSpPr/>
          <p:nvPr/>
        </p:nvGrpSpPr>
        <p:grpSpPr>
          <a:xfrm>
            <a:off x="3881430" y="2428868"/>
            <a:ext cx="5357850" cy="2786081"/>
            <a:chOff x="395536" y="1268760"/>
            <a:chExt cx="5925999" cy="2817444"/>
          </a:xfrm>
        </p:grpSpPr>
        <p:grpSp>
          <p:nvGrpSpPr>
            <p:cNvPr id="23" name="组合 8"/>
            <p:cNvGrpSpPr/>
            <p:nvPr/>
          </p:nvGrpSpPr>
          <p:grpSpPr>
            <a:xfrm>
              <a:off x="395536" y="1268760"/>
              <a:ext cx="3871653" cy="2817444"/>
              <a:chOff x="395536" y="1268760"/>
              <a:chExt cx="3871653" cy="2817444"/>
            </a:xfrm>
          </p:grpSpPr>
          <p:pic>
            <p:nvPicPr>
              <p:cNvPr id="25" name="Picture 2"/>
              <p:cNvPicPr>
                <a:picLocks noChangeAspect="1" noChangeArrowheads="1"/>
              </p:cNvPicPr>
              <p:nvPr/>
            </p:nvPicPr>
            <p:blipFill>
              <a:blip r:embed="rId18" cstate="print"/>
              <a:srcRect/>
              <a:stretch>
                <a:fillRect/>
              </a:stretch>
            </p:blipFill>
            <p:spPr bwMode="auto">
              <a:xfrm>
                <a:off x="395536" y="1268760"/>
                <a:ext cx="1875243" cy="280831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6" name="Picture 3"/>
              <p:cNvPicPr>
                <a:picLocks noChangeAspect="1" noChangeArrowheads="1"/>
              </p:cNvPicPr>
              <p:nvPr/>
            </p:nvPicPr>
            <p:blipFill>
              <a:blip r:embed="rId19" cstate="print"/>
              <a:srcRect/>
              <a:stretch>
                <a:fillRect/>
              </a:stretch>
            </p:blipFill>
            <p:spPr bwMode="auto">
              <a:xfrm>
                <a:off x="2394981" y="1268760"/>
                <a:ext cx="1872208" cy="2817444"/>
              </a:xfrm>
              <a:prstGeom prst="rect">
                <a:avLst/>
              </a:prstGeom>
              <a:noFill/>
              <a:ln w="9525">
                <a:noFill/>
                <a:miter lim="800000"/>
                <a:headEnd/>
                <a:tailEnd/>
              </a:ln>
              <a:effectLst>
                <a:outerShdw blurRad="50800" dist="38100" dir="2700000" algn="tl" rotWithShape="0">
                  <a:prstClr val="black">
                    <a:alpha val="40000"/>
                  </a:prstClr>
                </a:outerShdw>
              </a:effectLst>
            </p:spPr>
          </p:pic>
        </p:grpSp>
        <p:pic>
          <p:nvPicPr>
            <p:cNvPr id="24" name="Picture 4"/>
            <p:cNvPicPr>
              <a:picLocks noChangeAspect="1" noChangeArrowheads="1"/>
            </p:cNvPicPr>
            <p:nvPr/>
          </p:nvPicPr>
          <p:blipFill>
            <a:blip r:embed="rId20" cstate="print"/>
            <a:srcRect/>
            <a:stretch>
              <a:fillRect/>
            </a:stretch>
          </p:blipFill>
          <p:spPr bwMode="auto">
            <a:xfrm>
              <a:off x="4427984" y="1268760"/>
              <a:ext cx="1893551" cy="2808311"/>
            </a:xfrm>
            <a:prstGeom prst="rect">
              <a:avLst/>
            </a:prstGeom>
            <a:noFill/>
            <a:ln w="9525">
              <a:noFill/>
              <a:miter lim="800000"/>
              <a:headEnd/>
              <a:tailEnd/>
            </a:ln>
            <a:effectLst>
              <a:outerShdw blurRad="50800" dist="38100" dir="2700000" algn="tl" rotWithShape="0">
                <a:prstClr val="black">
                  <a:alpha val="40000"/>
                </a:prstClr>
              </a:outerShdw>
            </a:effectLst>
          </p:spPr>
        </p:pic>
      </p:grpSp>
      <p:sp>
        <p:nvSpPr>
          <p:cNvPr id="27" name="右箭头 26"/>
          <p:cNvSpPr/>
          <p:nvPr/>
        </p:nvSpPr>
        <p:spPr>
          <a:xfrm>
            <a:off x="3381364" y="3587310"/>
            <a:ext cx="608554" cy="556070"/>
          </a:xfrm>
          <a:prstGeom prst="rightArrow">
            <a:avLst/>
          </a:prstGeom>
          <a:solidFill>
            <a:srgbClr val="0070C0"/>
          </a:solid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28" name="矩形 27"/>
          <p:cNvSpPr/>
          <p:nvPr/>
        </p:nvSpPr>
        <p:spPr>
          <a:xfrm>
            <a:off x="619792" y="5360085"/>
            <a:ext cx="7429552" cy="1015663"/>
          </a:xfrm>
          <a:prstGeom prst="rect">
            <a:avLst/>
          </a:prstGeom>
          <a:noFill/>
        </p:spPr>
        <p:txBody>
          <a:bodyPr wrap="square">
            <a:spAutoFit/>
            <a:scene3d>
              <a:camera prst="orthographicFront"/>
              <a:lightRig rig="threePt" dir="t"/>
            </a:scene3d>
            <a:sp3d extrusionH="57150">
              <a:bevelT w="69850" h="38100" prst="cross"/>
            </a:sp3d>
          </a:bodyPr>
          <a:lstStyle/>
          <a:p>
            <a:pPr>
              <a:lnSpc>
                <a:spcPct val="150000"/>
              </a:lnSpc>
            </a:pPr>
            <a:r>
              <a:rPr lang="zh-CN" altLang="en-US" sz="2000" b="1" dirty="0" smtClean="0">
                <a:latin typeface="微软雅黑" pitchFamily="34" charset="-122"/>
                <a:ea typeface="微软雅黑" pitchFamily="34" charset="-122"/>
              </a:rPr>
              <a:t>广告主、中国广告网等</a:t>
            </a:r>
            <a:r>
              <a:rPr lang="en-US" altLang="zh-CN" sz="2000" b="1" dirty="0" smtClean="0">
                <a:latin typeface="微软雅黑" pitchFamily="34" charset="-122"/>
                <a:ea typeface="微软雅黑" pitchFamily="34" charset="-122"/>
              </a:rPr>
              <a:t>APPS</a:t>
            </a:r>
            <a:r>
              <a:rPr lang="zh-CN" altLang="en-US" sz="2000" b="1" dirty="0" smtClean="0">
                <a:solidFill>
                  <a:srgbClr val="FF0000"/>
                </a:solidFill>
                <a:latin typeface="微软雅黑" pitchFamily="34" charset="-122"/>
                <a:ea typeface="微软雅黑" pitchFamily="34" charset="-122"/>
              </a:rPr>
              <a:t>只是把</a:t>
            </a:r>
            <a:r>
              <a:rPr lang="en-US" altLang="zh-CN" sz="2000" b="1" dirty="0" smtClean="0">
                <a:solidFill>
                  <a:srgbClr val="FF0000"/>
                </a:solidFill>
                <a:latin typeface="微软雅黑" pitchFamily="34" charset="-122"/>
                <a:ea typeface="微软雅黑" pitchFamily="34" charset="-122"/>
              </a:rPr>
              <a:t>PC</a:t>
            </a:r>
            <a:r>
              <a:rPr lang="zh-CN" altLang="en-US" sz="2000" b="1" dirty="0" smtClean="0">
                <a:solidFill>
                  <a:srgbClr val="FF0000"/>
                </a:solidFill>
                <a:latin typeface="微软雅黑" pitchFamily="34" charset="-122"/>
                <a:ea typeface="微软雅黑" pitchFamily="34" charset="-122"/>
              </a:rPr>
              <a:t>端的内容转入</a:t>
            </a:r>
            <a:r>
              <a:rPr lang="en-US" altLang="zh-CN" sz="2000" b="1" dirty="0" smtClean="0">
                <a:solidFill>
                  <a:srgbClr val="FF0000"/>
                </a:solidFill>
                <a:latin typeface="微软雅黑" pitchFamily="34" charset="-122"/>
                <a:ea typeface="微软雅黑" pitchFamily="34" charset="-122"/>
              </a:rPr>
              <a:t>APP</a:t>
            </a:r>
            <a:r>
              <a:rPr lang="zh-CN" altLang="en-US" sz="2000" b="1" dirty="0" smtClean="0">
                <a:solidFill>
                  <a:schemeClr val="bg1"/>
                </a:solidFill>
                <a:latin typeface="微软雅黑" pitchFamily="34" charset="-122"/>
                <a:ea typeface="微软雅黑" pitchFamily="34" charset="-122"/>
              </a:rPr>
              <a:t>中</a:t>
            </a:r>
            <a:endParaRPr lang="en-US" altLang="zh-CN" sz="2000" b="1" dirty="0" smtClean="0">
              <a:latin typeface="微软雅黑" pitchFamily="34" charset="-122"/>
              <a:ea typeface="微软雅黑" pitchFamily="34" charset="-122"/>
            </a:endParaRPr>
          </a:p>
          <a:p>
            <a:pPr>
              <a:lnSpc>
                <a:spcPct val="150000"/>
              </a:lnSpc>
            </a:pPr>
            <a:r>
              <a:rPr lang="zh-CN" altLang="en-US" sz="2000" b="1" dirty="0" smtClean="0">
                <a:latin typeface="微软雅黑" pitchFamily="34" charset="-122"/>
                <a:ea typeface="微软雅黑" pitchFamily="34" charset="-122"/>
              </a:rPr>
              <a:t>对移动端的用户需求和行为习惯没有进行分析和研究</a:t>
            </a:r>
          </a:p>
        </p:txBody>
      </p:sp>
      <p:sp>
        <p:nvSpPr>
          <p:cNvPr id="29" name="TextBox 28"/>
          <p:cNvSpPr txBox="1"/>
          <p:nvPr/>
        </p:nvSpPr>
        <p:spPr>
          <a:xfrm>
            <a:off x="561696" y="910880"/>
            <a:ext cx="1723549" cy="1446550"/>
          </a:xfrm>
          <a:prstGeom prst="rect">
            <a:avLst/>
          </a:prstGeom>
          <a:noFill/>
        </p:spPr>
        <p:txBody>
          <a:bodyPr wrap="none" rtlCol="0">
            <a:spAutoFit/>
            <a:scene3d>
              <a:camera prst="orthographicFront"/>
              <a:lightRig rig="threePt" dir="t"/>
            </a:scene3d>
            <a:sp3d extrusionH="57150">
              <a:bevelT w="69850" h="38100" prst="cross"/>
            </a:sp3d>
          </a:bodyPr>
          <a:lstStyle/>
          <a:p>
            <a:r>
              <a:rPr lang="en-US" altLang="zh-CN" sz="2000" b="1" dirty="0" smtClean="0">
                <a:solidFill>
                  <a:srgbClr val="FF0000"/>
                </a:solidFill>
                <a:latin typeface="Helvetica Condensed" pitchFamily="34" charset="0"/>
                <a:ea typeface="微软雅黑" pitchFamily="34" charset="-122"/>
              </a:rPr>
              <a:t>COMPETING</a:t>
            </a:r>
            <a:r>
              <a:rPr lang="en-US" altLang="zh-CN" sz="2800" b="1" dirty="0" smtClean="0">
                <a:solidFill>
                  <a:srgbClr val="FF0000"/>
                </a:solidFill>
                <a:latin typeface="Helvetica Condensed" pitchFamily="34" charset="0"/>
                <a:ea typeface="微软雅黑" pitchFamily="34" charset="-122"/>
              </a:rPr>
              <a:t> </a:t>
            </a:r>
          </a:p>
          <a:p>
            <a:r>
              <a:rPr lang="zh-CN" altLang="en-US" sz="6000" b="1" dirty="0" smtClean="0">
                <a:latin typeface="微软雅黑" pitchFamily="34" charset="-122"/>
                <a:ea typeface="微软雅黑" pitchFamily="34" charset="-122"/>
              </a:rPr>
              <a:t>竞品</a:t>
            </a:r>
            <a:endParaRPr lang="en-US" altLang="zh-CN" sz="6000" b="1"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042371" y="3429000"/>
            <a:ext cx="2071702" cy="1357322"/>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69850" h="38100" prst="cross"/>
            </a:sp3d>
          </a:bodyPr>
          <a:lstStyle/>
          <a:p>
            <a:pPr algn="ctr"/>
            <a:endParaRPr lang="zh-CN" altLang="en-US" sz="1600" b="1">
              <a:latin typeface="微软雅黑" pitchFamily="34" charset="-122"/>
              <a:ea typeface="微软雅黑" pitchFamily="34" charset="-122"/>
            </a:endParaRPr>
          </a:p>
        </p:txBody>
      </p:sp>
      <p:sp>
        <p:nvSpPr>
          <p:cNvPr id="18" name="矩形 17"/>
          <p:cNvSpPr/>
          <p:nvPr/>
        </p:nvSpPr>
        <p:spPr>
          <a:xfrm>
            <a:off x="4810124" y="3429000"/>
            <a:ext cx="2071702" cy="1357322"/>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69850" h="38100" prst="cross"/>
            </a:sp3d>
          </a:bodyPr>
          <a:lstStyle/>
          <a:p>
            <a:pPr algn="ctr"/>
            <a:endParaRPr lang="zh-CN" altLang="en-US" sz="1600" b="1">
              <a:latin typeface="微软雅黑" pitchFamily="34" charset="-122"/>
              <a:ea typeface="微软雅黑" pitchFamily="34" charset="-122"/>
            </a:endParaRPr>
          </a:p>
        </p:txBody>
      </p:sp>
      <p:sp>
        <p:nvSpPr>
          <p:cNvPr id="17" name="矩形 16"/>
          <p:cNvSpPr/>
          <p:nvPr/>
        </p:nvSpPr>
        <p:spPr>
          <a:xfrm>
            <a:off x="2595546" y="3429000"/>
            <a:ext cx="2071702" cy="1357322"/>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69850" h="38100" prst="cross"/>
            </a:sp3d>
          </a:bodyPr>
          <a:lstStyle/>
          <a:p>
            <a:pPr algn="ctr"/>
            <a:endParaRPr lang="zh-CN" altLang="en-US" sz="1600" b="1">
              <a:latin typeface="微软雅黑" pitchFamily="34" charset="-122"/>
              <a:ea typeface="微软雅黑" pitchFamily="34" charset="-122"/>
            </a:endParaRPr>
          </a:p>
        </p:txBody>
      </p:sp>
      <p:sp>
        <p:nvSpPr>
          <p:cNvPr id="5" name="TextBox 4"/>
          <p:cNvSpPr txBox="1"/>
          <p:nvPr/>
        </p:nvSpPr>
        <p:spPr>
          <a:xfrm>
            <a:off x="547784" y="2312251"/>
            <a:ext cx="7429552" cy="830997"/>
          </a:xfrm>
          <a:prstGeom prst="rect">
            <a:avLst/>
          </a:prstGeom>
          <a:noFill/>
        </p:spPr>
        <p:txBody>
          <a:bodyPr wrap="square" rtlCol="0">
            <a:spAutoFit/>
            <a:scene3d>
              <a:camera prst="orthographicFront"/>
              <a:lightRig rig="threePt" dir="t"/>
            </a:scene3d>
            <a:sp3d extrusionH="57150">
              <a:bevelT w="69850" h="38100" prst="cross"/>
            </a:sp3d>
          </a:bodyPr>
          <a:lstStyle/>
          <a:p>
            <a:r>
              <a:rPr lang="zh-CN" altLang="en-US" sz="2400" b="1" dirty="0" smtClean="0">
                <a:solidFill>
                  <a:srgbClr val="FF0000"/>
                </a:solidFill>
                <a:latin typeface="微软雅黑" pitchFamily="34" charset="-122"/>
                <a:ea typeface="微软雅黑" pitchFamily="34" charset="-122"/>
              </a:rPr>
              <a:t>从</a:t>
            </a:r>
            <a:r>
              <a:rPr lang="en-US" altLang="zh-CN" sz="2400" b="1" dirty="0" smtClean="0">
                <a:solidFill>
                  <a:srgbClr val="FF0000"/>
                </a:solidFill>
                <a:latin typeface="微软雅黑" pitchFamily="34" charset="-122"/>
                <a:ea typeface="微软雅黑" pitchFamily="34" charset="-122"/>
              </a:rPr>
              <a:t>PC</a:t>
            </a:r>
            <a:r>
              <a:rPr lang="zh-CN" altLang="en-US" sz="2400" b="1" dirty="0" smtClean="0">
                <a:solidFill>
                  <a:srgbClr val="FF0000"/>
                </a:solidFill>
                <a:latin typeface="微软雅黑" pitchFamily="34" charset="-122"/>
                <a:ea typeface="微软雅黑" pitchFamily="34" charset="-122"/>
              </a:rPr>
              <a:t>端到移动端</a:t>
            </a:r>
            <a:endParaRPr lang="en-US" altLang="zh-CN" sz="2400" b="1" dirty="0" smtClean="0">
              <a:solidFill>
                <a:srgbClr val="FF0000"/>
              </a:solidFill>
              <a:latin typeface="微软雅黑" pitchFamily="34" charset="-122"/>
              <a:ea typeface="微软雅黑" pitchFamily="34" charset="-122"/>
            </a:endParaRPr>
          </a:p>
          <a:p>
            <a:r>
              <a:rPr lang="zh-CN" altLang="en-US" sz="2400" b="1" dirty="0" smtClean="0">
                <a:solidFill>
                  <a:srgbClr val="FF0000"/>
                </a:solidFill>
                <a:latin typeface="微软雅黑" pitchFamily="34" charset="-122"/>
                <a:ea typeface="微软雅黑" pitchFamily="34" charset="-122"/>
              </a:rPr>
              <a:t>用户的需求和行为发生了一些变化</a:t>
            </a:r>
            <a:endParaRPr lang="zh-CN" altLang="en-US" sz="2400" b="1" dirty="0">
              <a:solidFill>
                <a:srgbClr val="FF0000"/>
              </a:solidFill>
              <a:latin typeface="微软雅黑" pitchFamily="34" charset="-122"/>
              <a:ea typeface="微软雅黑" pitchFamily="34" charset="-122"/>
            </a:endParaRPr>
          </a:p>
        </p:txBody>
      </p:sp>
      <p:sp>
        <p:nvSpPr>
          <p:cNvPr id="8" name="TextBox 7"/>
          <p:cNvSpPr txBox="1"/>
          <p:nvPr/>
        </p:nvSpPr>
        <p:spPr>
          <a:xfrm>
            <a:off x="2946254" y="3937444"/>
            <a:ext cx="1338828" cy="369332"/>
          </a:xfrm>
          <a:prstGeom prst="rect">
            <a:avLst/>
          </a:prstGeom>
          <a:noFill/>
        </p:spPr>
        <p:txBody>
          <a:bodyPr wrap="none" rtlCol="0">
            <a:spAutoFit/>
            <a:scene3d>
              <a:camera prst="orthographicFront"/>
              <a:lightRig rig="threePt" dir="t"/>
            </a:scene3d>
            <a:sp3d extrusionH="57150">
              <a:bevelT w="69850" h="38100" prst="cross"/>
            </a:sp3d>
          </a:bodyPr>
          <a:lstStyle/>
          <a:p>
            <a:r>
              <a:rPr lang="zh-CN" altLang="en-US" b="1" dirty="0" smtClean="0">
                <a:solidFill>
                  <a:schemeClr val="bg1"/>
                </a:solidFill>
                <a:latin typeface="微软雅黑" pitchFamily="34" charset="-122"/>
                <a:ea typeface="微软雅黑" pitchFamily="34" charset="-122"/>
              </a:rPr>
              <a:t>版块化资讯</a:t>
            </a:r>
            <a:endParaRPr lang="zh-CN" altLang="en-US" b="1" dirty="0">
              <a:solidFill>
                <a:schemeClr val="bg1"/>
              </a:solidFill>
              <a:latin typeface="微软雅黑" pitchFamily="34" charset="-122"/>
              <a:ea typeface="微软雅黑" pitchFamily="34" charset="-122"/>
            </a:endParaRPr>
          </a:p>
        </p:txBody>
      </p:sp>
      <p:sp>
        <p:nvSpPr>
          <p:cNvPr id="9" name="TextBox 8"/>
          <p:cNvSpPr txBox="1"/>
          <p:nvPr/>
        </p:nvSpPr>
        <p:spPr>
          <a:xfrm>
            <a:off x="5169278" y="3937444"/>
            <a:ext cx="1338828" cy="369332"/>
          </a:xfrm>
          <a:prstGeom prst="rect">
            <a:avLst/>
          </a:prstGeom>
          <a:noFill/>
        </p:spPr>
        <p:txBody>
          <a:bodyPr wrap="none" rtlCol="0">
            <a:spAutoFit/>
            <a:scene3d>
              <a:camera prst="orthographicFront"/>
              <a:lightRig rig="threePt" dir="t"/>
            </a:scene3d>
            <a:sp3d extrusionH="57150">
              <a:bevelT w="69850" h="38100" prst="cross"/>
            </a:sp3d>
          </a:bodyPr>
          <a:lstStyle/>
          <a:p>
            <a:r>
              <a:rPr lang="zh-CN" altLang="en-US" b="1" dirty="0" smtClean="0">
                <a:solidFill>
                  <a:schemeClr val="bg1"/>
                </a:solidFill>
                <a:latin typeface="微软雅黑" pitchFamily="34" charset="-122"/>
                <a:ea typeface="微软雅黑" pitchFamily="34" charset="-122"/>
              </a:rPr>
              <a:t>模式化阅读</a:t>
            </a:r>
            <a:endParaRPr lang="zh-CN" altLang="en-US" b="1" dirty="0">
              <a:solidFill>
                <a:schemeClr val="bg1"/>
              </a:solidFill>
              <a:latin typeface="微软雅黑" pitchFamily="34" charset="-122"/>
              <a:ea typeface="微软雅黑" pitchFamily="34" charset="-122"/>
            </a:endParaRPr>
          </a:p>
        </p:txBody>
      </p:sp>
      <p:sp>
        <p:nvSpPr>
          <p:cNvPr id="10" name="TextBox 9"/>
          <p:cNvSpPr txBox="1"/>
          <p:nvPr/>
        </p:nvSpPr>
        <p:spPr>
          <a:xfrm>
            <a:off x="7510385" y="3937444"/>
            <a:ext cx="1107996" cy="369332"/>
          </a:xfrm>
          <a:prstGeom prst="rect">
            <a:avLst/>
          </a:prstGeom>
          <a:noFill/>
        </p:spPr>
        <p:txBody>
          <a:bodyPr wrap="none" rtlCol="0">
            <a:spAutoFit/>
            <a:scene3d>
              <a:camera prst="orthographicFront"/>
              <a:lightRig rig="threePt" dir="t"/>
            </a:scene3d>
            <a:sp3d extrusionH="57150">
              <a:bevelT w="69850" h="38100" prst="cross"/>
            </a:sp3d>
          </a:bodyPr>
          <a:lstStyle/>
          <a:p>
            <a:r>
              <a:rPr lang="zh-CN" altLang="en-US" b="1" dirty="0" smtClean="0">
                <a:solidFill>
                  <a:schemeClr val="bg1"/>
                </a:solidFill>
                <a:latin typeface="微软雅黑" pitchFamily="34" charset="-122"/>
                <a:ea typeface="微软雅黑" pitchFamily="34" charset="-122"/>
              </a:rPr>
              <a:t>本地收藏</a:t>
            </a:r>
            <a:endParaRPr lang="zh-CN" altLang="en-US" b="1" dirty="0">
              <a:solidFill>
                <a:schemeClr val="bg1"/>
              </a:solidFill>
              <a:latin typeface="微软雅黑" pitchFamily="34" charset="-122"/>
              <a:ea typeface="微软雅黑" pitchFamily="34" charset="-122"/>
            </a:endParaRPr>
          </a:p>
        </p:txBody>
      </p:sp>
      <p:sp>
        <p:nvSpPr>
          <p:cNvPr id="33" name="矩形 32"/>
          <p:cNvSpPr/>
          <p:nvPr/>
        </p:nvSpPr>
        <p:spPr>
          <a:xfrm>
            <a:off x="380968" y="3429000"/>
            <a:ext cx="2071702" cy="1357322"/>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69850" h="38100" prst="cross"/>
            </a:sp3d>
          </a:bodyPr>
          <a:lstStyle/>
          <a:p>
            <a:pPr algn="ctr"/>
            <a:endParaRPr lang="zh-CN" altLang="en-US" sz="1600" b="1">
              <a:latin typeface="微软雅黑" pitchFamily="34" charset="-122"/>
              <a:ea typeface="微软雅黑" pitchFamily="34" charset="-122"/>
            </a:endParaRPr>
          </a:p>
        </p:txBody>
      </p:sp>
      <p:sp>
        <p:nvSpPr>
          <p:cNvPr id="34" name="TextBox 33"/>
          <p:cNvSpPr txBox="1"/>
          <p:nvPr/>
        </p:nvSpPr>
        <p:spPr>
          <a:xfrm>
            <a:off x="794754" y="3726376"/>
            <a:ext cx="1107996" cy="646331"/>
          </a:xfrm>
          <a:prstGeom prst="rect">
            <a:avLst/>
          </a:prstGeom>
          <a:noFill/>
        </p:spPr>
        <p:txBody>
          <a:bodyPr wrap="none" rtlCol="0">
            <a:spAutoFit/>
            <a:scene3d>
              <a:camera prst="orthographicFront"/>
              <a:lightRig rig="threePt" dir="t"/>
            </a:scene3d>
            <a:sp3d extrusionH="57150">
              <a:bevelT w="69850" h="38100" prst="cross"/>
            </a:sp3d>
          </a:bodyPr>
          <a:lstStyle/>
          <a:p>
            <a:r>
              <a:rPr lang="zh-CN" altLang="en-US" b="1" dirty="0" smtClean="0">
                <a:solidFill>
                  <a:schemeClr val="bg1"/>
                </a:solidFill>
                <a:latin typeface="微软雅黑" pitchFamily="34" charset="-122"/>
                <a:ea typeface="微软雅黑" pitchFamily="34" charset="-122"/>
              </a:rPr>
              <a:t>传统网页</a:t>
            </a:r>
            <a:endParaRPr lang="en-US" altLang="zh-CN" b="1" dirty="0" smtClean="0">
              <a:solidFill>
                <a:schemeClr val="bg1"/>
              </a:solidFill>
              <a:latin typeface="微软雅黑" pitchFamily="34" charset="-122"/>
              <a:ea typeface="微软雅黑" pitchFamily="34" charset="-122"/>
            </a:endParaRPr>
          </a:p>
          <a:p>
            <a:r>
              <a:rPr lang="zh-CN" altLang="en-US" b="1" dirty="0" smtClean="0">
                <a:solidFill>
                  <a:schemeClr val="bg1"/>
                </a:solidFill>
                <a:latin typeface="微软雅黑" pitchFamily="34" charset="-122"/>
                <a:ea typeface="微软雅黑" pitchFamily="34" charset="-122"/>
              </a:rPr>
              <a:t>浏览习惯</a:t>
            </a:r>
            <a:endParaRPr lang="zh-CN" altLang="en-US" b="1" dirty="0">
              <a:solidFill>
                <a:schemeClr val="bg1"/>
              </a:solidFill>
              <a:latin typeface="微软雅黑" pitchFamily="34" charset="-122"/>
              <a:ea typeface="微软雅黑" pitchFamily="34" charset="-122"/>
            </a:endParaRPr>
          </a:p>
        </p:txBody>
      </p:sp>
      <p:grpSp>
        <p:nvGrpSpPr>
          <p:cNvPr id="47" name="组合 46"/>
          <p:cNvGrpSpPr/>
          <p:nvPr/>
        </p:nvGrpSpPr>
        <p:grpSpPr>
          <a:xfrm>
            <a:off x="580462" y="4663966"/>
            <a:ext cx="2071702" cy="1357322"/>
            <a:chOff x="580462" y="4786322"/>
            <a:chExt cx="2071702" cy="1357322"/>
          </a:xfrm>
        </p:grpSpPr>
        <p:sp>
          <p:nvSpPr>
            <p:cNvPr id="32" name="矩形 31"/>
            <p:cNvSpPr/>
            <p:nvPr/>
          </p:nvSpPr>
          <p:spPr>
            <a:xfrm>
              <a:off x="580462" y="4786322"/>
              <a:ext cx="2071702" cy="1357322"/>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69850" h="38100" prst="cross"/>
              </a:sp3d>
            </a:bodyPr>
            <a:lstStyle/>
            <a:p>
              <a:pPr algn="ctr"/>
              <a:endParaRPr lang="zh-CN" altLang="en-US" b="1">
                <a:latin typeface="微软雅黑" pitchFamily="34" charset="-122"/>
                <a:ea typeface="微软雅黑" pitchFamily="34" charset="-122"/>
              </a:endParaRPr>
            </a:p>
          </p:txBody>
        </p:sp>
        <p:sp>
          <p:nvSpPr>
            <p:cNvPr id="37" name="TextBox 36"/>
            <p:cNvSpPr txBox="1"/>
            <p:nvPr/>
          </p:nvSpPr>
          <p:spPr>
            <a:xfrm>
              <a:off x="1047933" y="5267609"/>
              <a:ext cx="1107996" cy="646331"/>
            </a:xfrm>
            <a:prstGeom prst="rect">
              <a:avLst/>
            </a:prstGeom>
            <a:noFill/>
          </p:spPr>
          <p:txBody>
            <a:bodyPr wrap="none" rtlCol="0">
              <a:spAutoFit/>
              <a:scene3d>
                <a:camera prst="orthographicFront"/>
                <a:lightRig rig="threePt" dir="t"/>
              </a:scene3d>
              <a:sp3d extrusionH="57150">
                <a:bevelT w="69850" h="38100" prst="cross"/>
              </a:sp3d>
            </a:bodyPr>
            <a:lstStyle/>
            <a:p>
              <a:pPr algn="ctr"/>
              <a:r>
                <a:rPr lang="zh-CN" altLang="en-US" b="1" dirty="0" smtClean="0">
                  <a:solidFill>
                    <a:schemeClr val="bg1"/>
                  </a:solidFill>
                  <a:latin typeface="微软雅黑" pitchFamily="34" charset="-122"/>
                  <a:ea typeface="微软雅黑" pitchFamily="34" charset="-122"/>
                </a:rPr>
                <a:t>好设计</a:t>
              </a:r>
              <a:endParaRPr lang="en-US" altLang="zh-CN" b="1" dirty="0" smtClean="0">
                <a:solidFill>
                  <a:schemeClr val="bg1"/>
                </a:solidFill>
                <a:latin typeface="微软雅黑" pitchFamily="34" charset="-122"/>
                <a:ea typeface="微软雅黑" pitchFamily="34" charset="-122"/>
              </a:endParaRPr>
            </a:p>
            <a:p>
              <a:pPr algn="ctr"/>
              <a:r>
                <a:rPr lang="zh-CN" altLang="en-US" b="1" dirty="0" smtClean="0">
                  <a:solidFill>
                    <a:schemeClr val="bg1"/>
                  </a:solidFill>
                  <a:latin typeface="微软雅黑" pitchFamily="34" charset="-122"/>
                  <a:ea typeface="微软雅黑" pitchFamily="34" charset="-122"/>
                </a:rPr>
                <a:t>抓人眼球</a:t>
              </a:r>
              <a:endParaRPr lang="zh-CN" altLang="en-US" b="1" dirty="0">
                <a:solidFill>
                  <a:schemeClr val="bg1"/>
                </a:solidFill>
                <a:latin typeface="微软雅黑" pitchFamily="34" charset="-122"/>
                <a:ea typeface="微软雅黑" pitchFamily="34" charset="-122"/>
              </a:endParaRPr>
            </a:p>
          </p:txBody>
        </p:sp>
        <p:sp>
          <p:nvSpPr>
            <p:cNvPr id="38" name="五角星 37"/>
            <p:cNvSpPr/>
            <p:nvPr/>
          </p:nvSpPr>
          <p:spPr>
            <a:xfrm>
              <a:off x="2164639" y="5639588"/>
              <a:ext cx="360040" cy="360040"/>
            </a:xfrm>
            <a:prstGeom prst="star5">
              <a:avLst/>
            </a:prstGeom>
            <a:ln/>
          </p:spPr>
          <p:style>
            <a:lnRef idx="1">
              <a:schemeClr val="accent6"/>
            </a:lnRef>
            <a:fillRef idx="3">
              <a:schemeClr val="accent6"/>
            </a:fillRef>
            <a:effectRef idx="2">
              <a:schemeClr val="accent6"/>
            </a:effectRef>
            <a:fontRef idx="minor">
              <a:schemeClr val="lt1"/>
            </a:fontRef>
          </p:style>
          <p:txBody>
            <a:bodyPr rtlCol="0" anchor="ctr">
              <a:sp3d extrusionH="57150">
                <a:bevelT w="69850" h="38100" prst="cross"/>
              </a:sp3d>
            </a:bodyPr>
            <a:lstStyle/>
            <a:p>
              <a:pPr algn="ctr"/>
              <a:endParaRPr lang="zh-CN" altLang="en-US" b="1">
                <a:latin typeface="微软雅黑" pitchFamily="34" charset="-122"/>
                <a:ea typeface="微软雅黑" pitchFamily="34" charset="-122"/>
              </a:endParaRPr>
            </a:p>
          </p:txBody>
        </p:sp>
        <p:sp>
          <p:nvSpPr>
            <p:cNvPr id="39" name="矩形 38"/>
            <p:cNvSpPr/>
            <p:nvPr/>
          </p:nvSpPr>
          <p:spPr>
            <a:xfrm>
              <a:off x="866429" y="4903925"/>
              <a:ext cx="1393587" cy="369332"/>
            </a:xfrm>
            <a:prstGeom prst="rect">
              <a:avLst/>
            </a:prstGeom>
          </p:spPr>
          <p:txBody>
            <a:bodyPr wrap="none">
              <a:spAutoFit/>
              <a:scene3d>
                <a:camera prst="orthographicFront"/>
                <a:lightRig rig="threePt" dir="t"/>
              </a:scene3d>
              <a:sp3d extrusionH="57150">
                <a:bevelT w="69850" h="38100" prst="cross"/>
              </a:sp3d>
            </a:bodyPr>
            <a:lstStyle/>
            <a:p>
              <a:r>
                <a:rPr lang="en-US" altLang="zh-CN" b="1" spc="-150" dirty="0" smtClean="0">
                  <a:solidFill>
                    <a:prstClr val="white"/>
                  </a:solidFill>
                  <a:latin typeface="微软雅黑" pitchFamily="34" charset="-122"/>
                  <a:ea typeface="微软雅黑" pitchFamily="34" charset="-122"/>
                </a:rPr>
                <a:t>ATTENTION</a:t>
              </a:r>
              <a:endParaRPr lang="zh-CN" altLang="en-US" b="1" spc="-150" dirty="0">
                <a:latin typeface="微软雅黑" pitchFamily="34" charset="-122"/>
                <a:ea typeface="微软雅黑" pitchFamily="34" charset="-122"/>
              </a:endParaRPr>
            </a:p>
          </p:txBody>
        </p:sp>
      </p:grpSp>
      <p:grpSp>
        <p:nvGrpSpPr>
          <p:cNvPr id="50" name="组合 49"/>
          <p:cNvGrpSpPr/>
          <p:nvPr/>
        </p:nvGrpSpPr>
        <p:grpSpPr>
          <a:xfrm>
            <a:off x="7254256" y="4643446"/>
            <a:ext cx="2071702" cy="1357322"/>
            <a:chOff x="7254256" y="4765802"/>
            <a:chExt cx="2071702" cy="1357322"/>
          </a:xfrm>
        </p:grpSpPr>
        <p:sp>
          <p:nvSpPr>
            <p:cNvPr id="29" name="矩形 28"/>
            <p:cNvSpPr/>
            <p:nvPr/>
          </p:nvSpPr>
          <p:spPr>
            <a:xfrm>
              <a:off x="7254256" y="4765802"/>
              <a:ext cx="2071702" cy="1357322"/>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69850" h="38100" prst="cross"/>
              </a:sp3d>
            </a:bodyPr>
            <a:lstStyle/>
            <a:p>
              <a:pPr algn="ctr"/>
              <a:endParaRPr lang="zh-CN" altLang="en-US" b="1">
                <a:latin typeface="微软雅黑" pitchFamily="34" charset="-122"/>
                <a:ea typeface="微软雅黑" pitchFamily="34" charset="-122"/>
              </a:endParaRPr>
            </a:p>
          </p:txBody>
        </p:sp>
        <p:sp>
          <p:nvSpPr>
            <p:cNvPr id="16" name="TextBox 15"/>
            <p:cNvSpPr txBox="1"/>
            <p:nvPr/>
          </p:nvSpPr>
          <p:spPr>
            <a:xfrm>
              <a:off x="7868479" y="5295651"/>
              <a:ext cx="877163" cy="369332"/>
            </a:xfrm>
            <a:prstGeom prst="rect">
              <a:avLst/>
            </a:prstGeom>
            <a:noFill/>
          </p:spPr>
          <p:txBody>
            <a:bodyPr wrap="none" rtlCol="0">
              <a:spAutoFit/>
              <a:scene3d>
                <a:camera prst="orthographicFront"/>
                <a:lightRig rig="threePt" dir="t"/>
              </a:scene3d>
              <a:sp3d extrusionH="57150">
                <a:bevelT w="69850" h="38100" prst="cross"/>
              </a:sp3d>
            </a:bodyPr>
            <a:lstStyle/>
            <a:p>
              <a:r>
                <a:rPr lang="zh-CN" altLang="en-US" b="1" dirty="0">
                  <a:solidFill>
                    <a:schemeClr val="bg1"/>
                  </a:solidFill>
                  <a:latin typeface="微软雅黑" pitchFamily="34" charset="-122"/>
                  <a:ea typeface="微软雅黑" pitchFamily="34" charset="-122"/>
                </a:rPr>
                <a:t>云共享</a:t>
              </a:r>
            </a:p>
          </p:txBody>
        </p:sp>
        <p:sp>
          <p:nvSpPr>
            <p:cNvPr id="30" name="云形 29"/>
            <p:cNvSpPr/>
            <p:nvPr/>
          </p:nvSpPr>
          <p:spPr>
            <a:xfrm>
              <a:off x="8587799" y="5623058"/>
              <a:ext cx="666720" cy="414334"/>
            </a:xfrm>
            <a:prstGeom prst="cloud">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69850" h="38100" prst="cross"/>
              </a:sp3d>
            </a:bodyPr>
            <a:lstStyle/>
            <a:p>
              <a:pPr algn="ctr"/>
              <a:endParaRPr lang="zh-CN" altLang="en-US" b="1">
                <a:latin typeface="微软雅黑" pitchFamily="34" charset="-122"/>
                <a:ea typeface="微软雅黑" pitchFamily="34" charset="-122"/>
              </a:endParaRPr>
            </a:p>
          </p:txBody>
        </p:sp>
        <p:sp>
          <p:nvSpPr>
            <p:cNvPr id="41" name="矩形 40"/>
            <p:cNvSpPr/>
            <p:nvPr/>
          </p:nvSpPr>
          <p:spPr>
            <a:xfrm>
              <a:off x="7827139" y="4860410"/>
              <a:ext cx="883575" cy="369332"/>
            </a:xfrm>
            <a:prstGeom prst="rect">
              <a:avLst/>
            </a:prstGeom>
          </p:spPr>
          <p:txBody>
            <a:bodyPr wrap="none">
              <a:spAutoFit/>
              <a:scene3d>
                <a:camera prst="orthographicFront"/>
                <a:lightRig rig="threePt" dir="t"/>
              </a:scene3d>
              <a:sp3d extrusionH="57150">
                <a:bevelT w="69850" h="38100" prst="cross"/>
              </a:sp3d>
            </a:bodyPr>
            <a:lstStyle/>
            <a:p>
              <a:r>
                <a:rPr lang="en-US" altLang="zh-CN" b="1" spc="-150" dirty="0" smtClean="0">
                  <a:solidFill>
                    <a:schemeClr val="bg1"/>
                  </a:solidFill>
                  <a:latin typeface="微软雅黑" pitchFamily="34" charset="-122"/>
                  <a:ea typeface="微软雅黑" pitchFamily="34" charset="-122"/>
                </a:rPr>
                <a:t>SHARE</a:t>
              </a:r>
              <a:endParaRPr lang="zh-CN" altLang="en-US" b="1" spc="-150" dirty="0">
                <a:solidFill>
                  <a:schemeClr val="bg1"/>
                </a:solidFill>
                <a:latin typeface="微软雅黑" pitchFamily="34" charset="-122"/>
                <a:ea typeface="微软雅黑" pitchFamily="34" charset="-122"/>
              </a:endParaRPr>
            </a:p>
          </p:txBody>
        </p:sp>
      </p:grpSp>
      <p:grpSp>
        <p:nvGrpSpPr>
          <p:cNvPr id="49" name="组合 48"/>
          <p:cNvGrpSpPr/>
          <p:nvPr/>
        </p:nvGrpSpPr>
        <p:grpSpPr>
          <a:xfrm>
            <a:off x="5036828" y="4643446"/>
            <a:ext cx="2071702" cy="1357322"/>
            <a:chOff x="5036828" y="4765802"/>
            <a:chExt cx="2071702" cy="1357322"/>
          </a:xfrm>
        </p:grpSpPr>
        <p:sp>
          <p:nvSpPr>
            <p:cNvPr id="28" name="矩形 27"/>
            <p:cNvSpPr/>
            <p:nvPr/>
          </p:nvSpPr>
          <p:spPr>
            <a:xfrm>
              <a:off x="5036828" y="4765802"/>
              <a:ext cx="2071702" cy="1357322"/>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69850" h="38100" prst="cross"/>
              </a:sp3d>
            </a:bodyPr>
            <a:lstStyle/>
            <a:p>
              <a:pPr algn="ctr"/>
              <a:endParaRPr lang="zh-CN" altLang="en-US" b="1">
                <a:latin typeface="微软雅黑" pitchFamily="34" charset="-122"/>
                <a:ea typeface="微软雅黑" pitchFamily="34" charset="-122"/>
              </a:endParaRPr>
            </a:p>
          </p:txBody>
        </p:sp>
        <p:sp>
          <p:nvSpPr>
            <p:cNvPr id="15" name="TextBox 14"/>
            <p:cNvSpPr txBox="1"/>
            <p:nvPr/>
          </p:nvSpPr>
          <p:spPr>
            <a:xfrm>
              <a:off x="5384144" y="5260520"/>
              <a:ext cx="1338828" cy="646331"/>
            </a:xfrm>
            <a:prstGeom prst="rect">
              <a:avLst/>
            </a:prstGeom>
            <a:noFill/>
          </p:spPr>
          <p:txBody>
            <a:bodyPr wrap="none" rtlCol="0">
              <a:spAutoFit/>
              <a:scene3d>
                <a:camera prst="orthographicFront"/>
                <a:lightRig rig="threePt" dir="t"/>
              </a:scene3d>
              <a:sp3d extrusionH="57150">
                <a:bevelT w="69850" h="38100" prst="cross"/>
              </a:sp3d>
            </a:bodyPr>
            <a:lstStyle/>
            <a:p>
              <a:pPr algn="ctr"/>
              <a:r>
                <a:rPr lang="zh-CN" altLang="en-US" b="1" dirty="0" smtClean="0">
                  <a:solidFill>
                    <a:schemeClr val="bg1"/>
                  </a:solidFill>
                  <a:latin typeface="微软雅黑" pitchFamily="34" charset="-122"/>
                  <a:ea typeface="微软雅黑" pitchFamily="34" charset="-122"/>
                </a:rPr>
                <a:t>个性化订阅</a:t>
              </a:r>
              <a:endParaRPr lang="en-US" altLang="zh-CN" b="1" dirty="0" smtClean="0">
                <a:solidFill>
                  <a:schemeClr val="bg1"/>
                </a:solidFill>
                <a:latin typeface="微软雅黑" pitchFamily="34" charset="-122"/>
                <a:ea typeface="微软雅黑" pitchFamily="34" charset="-122"/>
              </a:endParaRPr>
            </a:p>
            <a:p>
              <a:pPr algn="ctr"/>
              <a:r>
                <a:rPr lang="zh-CN" altLang="en-US" b="1" dirty="0" smtClean="0">
                  <a:solidFill>
                    <a:schemeClr val="bg1"/>
                  </a:solidFill>
                  <a:latin typeface="微软雅黑" pitchFamily="34" charset="-122"/>
                  <a:ea typeface="微软雅黑" pitchFamily="34" charset="-122"/>
                </a:rPr>
                <a:t>收藏</a:t>
              </a:r>
              <a:endParaRPr lang="zh-CN" altLang="en-US" b="1" dirty="0">
                <a:solidFill>
                  <a:schemeClr val="bg1"/>
                </a:solidFill>
                <a:latin typeface="微软雅黑" pitchFamily="34" charset="-122"/>
                <a:ea typeface="微软雅黑" pitchFamily="34" charset="-122"/>
              </a:endParaRPr>
            </a:p>
          </p:txBody>
        </p:sp>
        <p:sp>
          <p:nvSpPr>
            <p:cNvPr id="31" name="心形 30"/>
            <p:cNvSpPr/>
            <p:nvPr/>
          </p:nvSpPr>
          <p:spPr>
            <a:xfrm>
              <a:off x="6608464" y="5694496"/>
              <a:ext cx="414334" cy="384838"/>
            </a:xfrm>
            <a:prstGeom prst="heart">
              <a:avLst/>
            </a:prstGeom>
            <a:solidFill>
              <a:srgbClr val="FF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69850" h="38100" prst="cross"/>
              </a:sp3d>
            </a:bodyPr>
            <a:lstStyle/>
            <a:p>
              <a:pPr algn="ctr"/>
              <a:endParaRPr lang="zh-CN" altLang="en-US" b="1">
                <a:latin typeface="微软雅黑" pitchFamily="34" charset="-122"/>
                <a:ea typeface="微软雅黑" pitchFamily="34" charset="-122"/>
              </a:endParaRPr>
            </a:p>
          </p:txBody>
        </p:sp>
        <p:sp>
          <p:nvSpPr>
            <p:cNvPr id="42" name="矩形 41"/>
            <p:cNvSpPr/>
            <p:nvPr/>
          </p:nvSpPr>
          <p:spPr>
            <a:xfrm>
              <a:off x="5533107" y="4860410"/>
              <a:ext cx="1000082" cy="369332"/>
            </a:xfrm>
            <a:prstGeom prst="rect">
              <a:avLst/>
            </a:prstGeom>
          </p:spPr>
          <p:txBody>
            <a:bodyPr wrap="none">
              <a:spAutoFit/>
              <a:scene3d>
                <a:camera prst="orthographicFront"/>
                <a:lightRig rig="threePt" dir="t"/>
              </a:scene3d>
              <a:sp3d extrusionH="57150">
                <a:bevelT w="69850" h="38100" prst="cross"/>
              </a:sp3d>
            </a:bodyPr>
            <a:lstStyle/>
            <a:p>
              <a:r>
                <a:rPr lang="en-US" altLang="zh-CN" b="1" spc="-150" dirty="0" smtClean="0">
                  <a:solidFill>
                    <a:schemeClr val="bg1"/>
                  </a:solidFill>
                  <a:latin typeface="微软雅黑" pitchFamily="34" charset="-122"/>
                  <a:ea typeface="微软雅黑" pitchFamily="34" charset="-122"/>
                </a:rPr>
                <a:t>ACTION</a:t>
              </a:r>
              <a:endParaRPr lang="zh-CN" altLang="en-US" b="1" spc="-150" dirty="0">
                <a:solidFill>
                  <a:schemeClr val="bg1"/>
                </a:solidFill>
                <a:latin typeface="微软雅黑" pitchFamily="34" charset="-122"/>
                <a:ea typeface="微软雅黑" pitchFamily="34" charset="-122"/>
              </a:endParaRPr>
            </a:p>
          </p:txBody>
        </p:sp>
      </p:grpSp>
      <p:sp>
        <p:nvSpPr>
          <p:cNvPr id="19458" name="AutoShape 2" descr="http://t1.baidu.com/it/u=211470820,1138176530&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pSp>
        <p:nvGrpSpPr>
          <p:cNvPr id="48" name="组合 47"/>
          <p:cNvGrpSpPr/>
          <p:nvPr/>
        </p:nvGrpSpPr>
        <p:grpSpPr>
          <a:xfrm>
            <a:off x="2824586" y="4643446"/>
            <a:ext cx="2071702" cy="1357322"/>
            <a:chOff x="2824586" y="4765802"/>
            <a:chExt cx="2071702" cy="1357322"/>
          </a:xfrm>
        </p:grpSpPr>
        <p:sp>
          <p:nvSpPr>
            <p:cNvPr id="20" name="矩形 19"/>
            <p:cNvSpPr/>
            <p:nvPr/>
          </p:nvSpPr>
          <p:spPr>
            <a:xfrm>
              <a:off x="2824586" y="4765802"/>
              <a:ext cx="2071702" cy="1357322"/>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69850" h="38100" prst="cross"/>
              </a:sp3d>
            </a:bodyPr>
            <a:lstStyle/>
            <a:p>
              <a:pPr algn="ctr"/>
              <a:endParaRPr lang="zh-CN" altLang="en-US" b="1">
                <a:latin typeface="微软雅黑" pitchFamily="34" charset="-122"/>
                <a:ea typeface="微软雅黑" pitchFamily="34" charset="-122"/>
              </a:endParaRPr>
            </a:p>
          </p:txBody>
        </p:sp>
        <p:sp>
          <p:nvSpPr>
            <p:cNvPr id="14" name="TextBox 13"/>
            <p:cNvSpPr txBox="1"/>
            <p:nvPr/>
          </p:nvSpPr>
          <p:spPr>
            <a:xfrm>
              <a:off x="3215466" y="5386492"/>
              <a:ext cx="1338828" cy="369332"/>
            </a:xfrm>
            <a:prstGeom prst="rect">
              <a:avLst/>
            </a:prstGeom>
            <a:noFill/>
          </p:spPr>
          <p:txBody>
            <a:bodyPr wrap="none" rtlCol="0">
              <a:spAutoFit/>
              <a:scene3d>
                <a:camera prst="orthographicFront"/>
                <a:lightRig rig="threePt" dir="t"/>
              </a:scene3d>
              <a:sp3d extrusionH="57150">
                <a:bevelT w="69850" h="38100" prst="cross"/>
              </a:sp3d>
            </a:bodyPr>
            <a:lstStyle/>
            <a:p>
              <a:r>
                <a:rPr lang="zh-CN" altLang="en-US" b="1" dirty="0">
                  <a:solidFill>
                    <a:schemeClr val="bg1"/>
                  </a:solidFill>
                  <a:latin typeface="微软雅黑" pitchFamily="34" charset="-122"/>
                  <a:ea typeface="微软雅黑" pitchFamily="34" charset="-122"/>
                </a:rPr>
                <a:t>碎片</a:t>
              </a:r>
              <a:r>
                <a:rPr lang="zh-CN" altLang="en-US" b="1" dirty="0" smtClean="0">
                  <a:solidFill>
                    <a:schemeClr val="bg1"/>
                  </a:solidFill>
                  <a:latin typeface="微软雅黑" pitchFamily="34" charset="-122"/>
                  <a:ea typeface="微软雅黑" pitchFamily="34" charset="-122"/>
                </a:rPr>
                <a:t>化资讯</a:t>
              </a:r>
              <a:endParaRPr lang="zh-CN" altLang="en-US" b="1" dirty="0">
                <a:solidFill>
                  <a:schemeClr val="bg1"/>
                </a:solidFill>
                <a:latin typeface="微软雅黑" pitchFamily="34" charset="-122"/>
                <a:ea typeface="微软雅黑" pitchFamily="34" charset="-122"/>
              </a:endParaRPr>
            </a:p>
          </p:txBody>
        </p:sp>
        <p:sp>
          <p:nvSpPr>
            <p:cNvPr id="40" name="矩形 39"/>
            <p:cNvSpPr/>
            <p:nvPr/>
          </p:nvSpPr>
          <p:spPr>
            <a:xfrm>
              <a:off x="3039460" y="4916906"/>
              <a:ext cx="1547218" cy="369332"/>
            </a:xfrm>
            <a:prstGeom prst="rect">
              <a:avLst/>
            </a:prstGeom>
          </p:spPr>
          <p:txBody>
            <a:bodyPr wrap="none">
              <a:spAutoFit/>
              <a:scene3d>
                <a:camera prst="orthographicFront"/>
                <a:lightRig rig="threePt" dir="t"/>
              </a:scene3d>
              <a:sp3d extrusionH="57150">
                <a:bevelT w="69850" h="38100" prst="cross"/>
              </a:sp3d>
            </a:bodyPr>
            <a:lstStyle/>
            <a:p>
              <a:r>
                <a:rPr lang="en-US" altLang="zh-CN" b="1" spc="-150" dirty="0" smtClean="0">
                  <a:solidFill>
                    <a:schemeClr val="bg1"/>
                  </a:solidFill>
                  <a:latin typeface="微软雅黑" pitchFamily="34" charset="-122"/>
                  <a:ea typeface="微软雅黑" pitchFamily="34" charset="-122"/>
                </a:rPr>
                <a:t>INTERESTING</a:t>
              </a:r>
              <a:endParaRPr lang="zh-CN" altLang="en-US" b="1" spc="-150" dirty="0">
                <a:solidFill>
                  <a:schemeClr val="bg1"/>
                </a:solidFill>
                <a:latin typeface="微软雅黑" pitchFamily="34" charset="-122"/>
                <a:ea typeface="微软雅黑" pitchFamily="34" charset="-122"/>
              </a:endParaRPr>
            </a:p>
          </p:txBody>
        </p:sp>
        <p:pic>
          <p:nvPicPr>
            <p:cNvPr id="19460" name="Picture 4" descr="http://pic2.nipic.com/20090427/213291_162143045_2.jpg"/>
            <p:cNvPicPr>
              <a:picLocks noChangeAspect="1" noChangeArrowheads="1"/>
            </p:cNvPicPr>
            <p:nvPr/>
          </p:nvPicPr>
          <p:blipFill>
            <a:blip r:embed="rId3" cstate="print"/>
            <a:srcRect/>
            <a:stretch>
              <a:fillRect/>
            </a:stretch>
          </p:blipFill>
          <p:spPr bwMode="auto">
            <a:xfrm>
              <a:off x="4346646" y="5700564"/>
              <a:ext cx="518067" cy="414353"/>
            </a:xfrm>
            <a:prstGeom prst="rect">
              <a:avLst/>
            </a:prstGeom>
            <a:noFill/>
            <a:effectLst>
              <a:outerShdw blurRad="50800" dist="38100" dir="2700000" algn="tl" rotWithShape="0">
                <a:prstClr val="black">
                  <a:alpha val="40000"/>
                </a:prstClr>
              </a:outerShdw>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slide(fromLeft)">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slide(fromLeft)">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slide(fromLeft)">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slide(fromLeft)">
                                      <p:cBhvr>
                                        <p:cTn id="2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6" descr="C:\Users\new\Desktop\app icon\IMG_0089.PNG"/>
          <p:cNvPicPr>
            <a:picLocks noChangeAspect="1" noChangeArrowheads="1"/>
          </p:cNvPicPr>
          <p:nvPr/>
        </p:nvPicPr>
        <p:blipFill>
          <a:blip r:embed="rId2" cstate="print"/>
          <a:srcRect/>
          <a:stretch>
            <a:fillRect/>
          </a:stretch>
        </p:blipFill>
        <p:spPr bwMode="auto">
          <a:xfrm>
            <a:off x="475519" y="476672"/>
            <a:ext cx="1525153" cy="1368152"/>
          </a:xfrm>
          <a:prstGeom prst="rect">
            <a:avLst/>
          </a:prstGeom>
          <a:noFill/>
        </p:spPr>
      </p:pic>
      <p:pic>
        <p:nvPicPr>
          <p:cNvPr id="13" name="Picture 2" descr="C:\Users\new\Desktop\APP截图\IMG_0835.PNG"/>
          <p:cNvPicPr>
            <a:picLocks noChangeAspect="1" noChangeArrowheads="1"/>
          </p:cNvPicPr>
          <p:nvPr/>
        </p:nvPicPr>
        <p:blipFill>
          <a:blip r:embed="rId3" cstate="print"/>
          <a:srcRect/>
          <a:stretch>
            <a:fillRect/>
          </a:stretch>
        </p:blipFill>
        <p:spPr bwMode="auto">
          <a:xfrm>
            <a:off x="6969224" y="2204864"/>
            <a:ext cx="2736305" cy="4104456"/>
          </a:xfrm>
          <a:prstGeom prst="rect">
            <a:avLst/>
          </a:prstGeom>
          <a:noFill/>
        </p:spPr>
      </p:pic>
      <p:sp>
        <p:nvSpPr>
          <p:cNvPr id="14" name="TextBox 13"/>
          <p:cNvSpPr txBox="1"/>
          <p:nvPr/>
        </p:nvSpPr>
        <p:spPr>
          <a:xfrm>
            <a:off x="560512" y="3441680"/>
            <a:ext cx="3744415" cy="3416320"/>
          </a:xfrm>
          <a:prstGeom prst="rect">
            <a:avLst/>
          </a:prstGeom>
          <a:noFill/>
        </p:spPr>
        <p:txBody>
          <a:bodyPr wrap="square" rtlCol="0">
            <a:spAutoFit/>
            <a:scene3d>
              <a:camera prst="orthographicFront"/>
              <a:lightRig rig="threePt" dir="t"/>
            </a:scene3d>
            <a:sp3d extrusionH="57150">
              <a:bevelT w="69850" h="38100" prst="cross"/>
            </a:sp3d>
          </a:bodyPr>
          <a:lstStyle/>
          <a:p>
            <a:pPr>
              <a:lnSpc>
                <a:spcPct val="150000"/>
              </a:lnSpc>
            </a:pPr>
            <a:r>
              <a:rPr lang="zh-CN" altLang="en-US" sz="2400" b="1" dirty="0" smtClean="0">
                <a:solidFill>
                  <a:srgbClr val="FF0000"/>
                </a:solidFill>
                <a:latin typeface="微软雅黑" pitchFamily="34" charset="-122"/>
                <a:ea typeface="微软雅黑" pitchFamily="34" charset="-122"/>
              </a:rPr>
              <a:t>聚合</a:t>
            </a:r>
            <a:r>
              <a:rPr lang="zh-CN" altLang="zh-CN" sz="2400" b="1" dirty="0" smtClean="0">
                <a:solidFill>
                  <a:srgbClr val="FF0000"/>
                </a:solidFill>
                <a:latin typeface="微软雅黑" pitchFamily="34" charset="-122"/>
                <a:ea typeface="微软雅黑" pitchFamily="34" charset="-122"/>
              </a:rPr>
              <a:t>阅读</a:t>
            </a:r>
            <a:endParaRPr lang="en-US" altLang="zh-CN" sz="2400" dirty="0" smtClean="0">
              <a:solidFill>
                <a:srgbClr val="FF0000"/>
              </a:solidFill>
              <a:latin typeface="微软雅黑" pitchFamily="34" charset="-122"/>
              <a:ea typeface="微软雅黑" pitchFamily="34" charset="-122"/>
            </a:endParaRPr>
          </a:p>
          <a:p>
            <a:pPr>
              <a:lnSpc>
                <a:spcPct val="150000"/>
              </a:lnSpc>
            </a:pPr>
            <a:r>
              <a:rPr lang="en-US" altLang="zh-CN" sz="2000" b="1" dirty="0" err="1" smtClean="0">
                <a:solidFill>
                  <a:srgbClr val="FF0000"/>
                </a:solidFill>
                <a:latin typeface="微软雅黑" pitchFamily="34" charset="-122"/>
                <a:ea typeface="微软雅黑" pitchFamily="34" charset="-122"/>
              </a:rPr>
              <a:t>Flipboard</a:t>
            </a:r>
            <a:r>
              <a:rPr lang="zh-CN" altLang="en-US" sz="2000" b="1" dirty="0" smtClean="0">
                <a:solidFill>
                  <a:srgbClr val="FF0000"/>
                </a:solidFill>
                <a:latin typeface="微软雅黑" pitchFamily="34" charset="-122"/>
                <a:ea typeface="微软雅黑" pitchFamily="34" charset="-122"/>
              </a:rPr>
              <a:t>本土版</a:t>
            </a:r>
            <a:endParaRPr lang="en-US" altLang="zh-CN" sz="2000" b="1" dirty="0" smtClean="0">
              <a:solidFill>
                <a:srgbClr val="FF0000"/>
              </a:solidFill>
              <a:latin typeface="微软雅黑" pitchFamily="34" charset="-122"/>
              <a:ea typeface="微软雅黑" pitchFamily="34" charset="-122"/>
            </a:endParaRPr>
          </a:p>
          <a:p>
            <a:pPr>
              <a:lnSpc>
                <a:spcPct val="150000"/>
              </a:lnSpc>
            </a:pPr>
            <a:r>
              <a:rPr lang="zh-CN" altLang="zh-CN" sz="2000" b="1" u="sng" dirty="0" smtClean="0">
                <a:solidFill>
                  <a:srgbClr val="FF0000"/>
                </a:solidFill>
                <a:latin typeface="微软雅黑" pitchFamily="34" charset="-122"/>
                <a:ea typeface="微软雅黑" pitchFamily="34" charset="-122"/>
              </a:rPr>
              <a:t>注重用户阅读感受</a:t>
            </a:r>
            <a:endParaRPr lang="en-US" altLang="zh-CN" sz="2000" b="1" u="sng" dirty="0" smtClean="0">
              <a:solidFill>
                <a:srgbClr val="FF0000"/>
              </a:solidFill>
              <a:latin typeface="微软雅黑" pitchFamily="34" charset="-122"/>
              <a:ea typeface="微软雅黑" pitchFamily="34" charset="-122"/>
            </a:endParaRPr>
          </a:p>
          <a:p>
            <a:pPr>
              <a:lnSpc>
                <a:spcPct val="150000"/>
              </a:lnSpc>
            </a:pPr>
            <a:r>
              <a:rPr lang="zh-CN" altLang="zh-CN" sz="2000" b="1" dirty="0" smtClean="0">
                <a:latin typeface="微软雅黑" pitchFamily="34" charset="-122"/>
                <a:ea typeface="微软雅黑" pitchFamily="34" charset="-122"/>
              </a:rPr>
              <a:t>栅格化杂志布局为核心</a:t>
            </a:r>
            <a:endParaRPr lang="en-US" altLang="zh-CN" sz="2000" b="1" dirty="0" smtClean="0">
              <a:latin typeface="微软雅黑" pitchFamily="34" charset="-122"/>
              <a:ea typeface="微软雅黑" pitchFamily="34" charset="-122"/>
            </a:endParaRPr>
          </a:p>
          <a:p>
            <a:pPr>
              <a:lnSpc>
                <a:spcPct val="150000"/>
              </a:lnSpc>
            </a:pPr>
            <a:r>
              <a:rPr lang="zh-CN" altLang="en-US" sz="2000" b="1" dirty="0" smtClean="0">
                <a:latin typeface="微软雅黑" pitchFamily="34" charset="-122"/>
                <a:ea typeface="微软雅黑" pitchFamily="34" charset="-122"/>
              </a:rPr>
              <a:t>大量图文搭配</a:t>
            </a:r>
            <a:endParaRPr lang="en-US" altLang="zh-CN" sz="2000" b="1" dirty="0" smtClean="0">
              <a:latin typeface="微软雅黑" pitchFamily="34" charset="-122"/>
              <a:ea typeface="微软雅黑" pitchFamily="34" charset="-122"/>
            </a:endParaRPr>
          </a:p>
          <a:p>
            <a:pPr>
              <a:lnSpc>
                <a:spcPct val="150000"/>
              </a:lnSpc>
            </a:pPr>
            <a:r>
              <a:rPr lang="zh-CN" altLang="zh-CN" sz="2000" b="1" dirty="0" smtClean="0">
                <a:latin typeface="微软雅黑" pitchFamily="34" charset="-122"/>
                <a:ea typeface="微软雅黑" pitchFamily="34" charset="-122"/>
              </a:rPr>
              <a:t>视觉冲击</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a:lnSpc>
                <a:spcPct val="150000"/>
              </a:lnSpc>
            </a:pPr>
            <a:r>
              <a:rPr lang="zh-CN" altLang="en-US" sz="2000" b="1" dirty="0" smtClean="0">
                <a:latin typeface="微软雅黑" pitchFamily="34" charset="-122"/>
                <a:ea typeface="微软雅黑" pitchFamily="34" charset="-122"/>
              </a:rPr>
              <a:t>大标题 大图片 红评论</a:t>
            </a:r>
            <a:endParaRPr lang="en-US" altLang="zh-CN" sz="2000" b="1" dirty="0" smtClean="0">
              <a:latin typeface="微软雅黑" pitchFamily="34" charset="-122"/>
              <a:ea typeface="微软雅黑" pitchFamily="34" charset="-122"/>
            </a:endParaRPr>
          </a:p>
        </p:txBody>
      </p:sp>
      <p:sp>
        <p:nvSpPr>
          <p:cNvPr id="15" name="TextBox 14"/>
          <p:cNvSpPr txBox="1"/>
          <p:nvPr/>
        </p:nvSpPr>
        <p:spPr>
          <a:xfrm>
            <a:off x="523300" y="1928802"/>
            <a:ext cx="2773516" cy="1446550"/>
          </a:xfrm>
          <a:prstGeom prst="rect">
            <a:avLst/>
          </a:prstGeom>
          <a:noFill/>
        </p:spPr>
        <p:txBody>
          <a:bodyPr wrap="none" rtlCol="0">
            <a:spAutoFit/>
            <a:scene3d>
              <a:camera prst="orthographicFront"/>
              <a:lightRig rig="threePt" dir="t"/>
            </a:scene3d>
            <a:sp3d extrusionH="57150">
              <a:bevelT w="69850" h="38100" prst="cross"/>
            </a:sp3d>
          </a:bodyPr>
          <a:lstStyle/>
          <a:p>
            <a:r>
              <a:rPr lang="en-US" altLang="zh-CN" sz="2000" b="1" dirty="0" smtClean="0">
                <a:solidFill>
                  <a:srgbClr val="FF0000"/>
                </a:solidFill>
                <a:latin typeface="Helvetica Condensed" pitchFamily="34" charset="0"/>
                <a:ea typeface="微软雅黑" pitchFamily="34" charset="-122"/>
              </a:rPr>
              <a:t>REFERENCE</a:t>
            </a:r>
            <a:r>
              <a:rPr lang="en-US" altLang="zh-CN" sz="2800" b="1" dirty="0" smtClean="0">
                <a:solidFill>
                  <a:srgbClr val="FF0000"/>
                </a:solidFill>
                <a:latin typeface="Helvetica Condensed" pitchFamily="34" charset="0"/>
                <a:ea typeface="微软雅黑" pitchFamily="34" charset="-122"/>
              </a:rPr>
              <a:t> </a:t>
            </a:r>
          </a:p>
          <a:p>
            <a:r>
              <a:rPr lang="en-US" altLang="zh-CN" sz="6000" b="1" dirty="0" smtClean="0">
                <a:latin typeface="微软雅黑" pitchFamily="34" charset="-122"/>
                <a:ea typeface="微软雅黑" pitchFamily="34" charset="-122"/>
              </a:rPr>
              <a:t>ZAKER</a:t>
            </a:r>
          </a:p>
        </p:txBody>
      </p:sp>
      <p:pic>
        <p:nvPicPr>
          <p:cNvPr id="16" name="Picture 3"/>
          <p:cNvPicPr>
            <a:picLocks noChangeAspect="1" noChangeArrowheads="1"/>
          </p:cNvPicPr>
          <p:nvPr/>
        </p:nvPicPr>
        <p:blipFill>
          <a:blip r:embed="rId4" cstate="print"/>
          <a:srcRect/>
          <a:stretch>
            <a:fillRect/>
          </a:stretch>
        </p:blipFill>
        <p:spPr bwMode="auto">
          <a:xfrm>
            <a:off x="4088905" y="2204864"/>
            <a:ext cx="2736304" cy="4104456"/>
          </a:xfrm>
          <a:prstGeom prst="rect">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9525" cap="flat" cmpd="sng" algn="ctr">
            <a:solidFill>
              <a:sysClr val="windowText" lastClr="000000">
                <a:shade val="95000"/>
                <a:satMod val="105000"/>
              </a:sysClr>
            </a:solidFill>
            <a:prstDash val="solid"/>
            <a:headEnd/>
            <a:tailEnd/>
          </a:ln>
          <a:effectLst>
            <a:outerShdw blurRad="40000" dist="23000" dir="5400000" rotWithShape="0">
              <a:srgbClr val="000000">
                <a:alpha val="35000"/>
              </a:srgbClr>
            </a:outerShdw>
          </a:effectLst>
        </p:spPr>
      </p:pic>
      <p:grpSp>
        <p:nvGrpSpPr>
          <p:cNvPr id="10" name="组合 9"/>
          <p:cNvGrpSpPr/>
          <p:nvPr/>
        </p:nvGrpSpPr>
        <p:grpSpPr>
          <a:xfrm>
            <a:off x="3809992" y="928670"/>
            <a:ext cx="2071702" cy="1357322"/>
            <a:chOff x="580462" y="4786322"/>
            <a:chExt cx="2071702" cy="1357322"/>
          </a:xfrm>
        </p:grpSpPr>
        <p:sp>
          <p:nvSpPr>
            <p:cNvPr id="11" name="矩形 10"/>
            <p:cNvSpPr/>
            <p:nvPr/>
          </p:nvSpPr>
          <p:spPr>
            <a:xfrm>
              <a:off x="580462" y="4786322"/>
              <a:ext cx="2071702" cy="1357322"/>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69850" h="38100" prst="cross"/>
              </a:sp3d>
            </a:bodyPr>
            <a:lstStyle/>
            <a:p>
              <a:pPr algn="ctr"/>
              <a:endParaRPr lang="zh-CN" altLang="en-US" b="1">
                <a:latin typeface="微软雅黑" pitchFamily="34" charset="-122"/>
                <a:ea typeface="微软雅黑" pitchFamily="34" charset="-122"/>
              </a:endParaRPr>
            </a:p>
          </p:txBody>
        </p:sp>
        <p:sp>
          <p:nvSpPr>
            <p:cNvPr id="12" name="TextBox 11"/>
            <p:cNvSpPr txBox="1"/>
            <p:nvPr/>
          </p:nvSpPr>
          <p:spPr>
            <a:xfrm>
              <a:off x="1047933" y="5267609"/>
              <a:ext cx="1107996" cy="646331"/>
            </a:xfrm>
            <a:prstGeom prst="rect">
              <a:avLst/>
            </a:prstGeom>
            <a:noFill/>
          </p:spPr>
          <p:txBody>
            <a:bodyPr wrap="none" rtlCol="0">
              <a:spAutoFit/>
              <a:scene3d>
                <a:camera prst="orthographicFront"/>
                <a:lightRig rig="threePt" dir="t"/>
              </a:scene3d>
              <a:sp3d extrusionH="57150">
                <a:bevelT w="69850" h="38100" prst="cross"/>
              </a:sp3d>
            </a:bodyPr>
            <a:lstStyle/>
            <a:p>
              <a:pPr algn="ctr"/>
              <a:r>
                <a:rPr lang="zh-CN" altLang="en-US" b="1" dirty="0" smtClean="0">
                  <a:solidFill>
                    <a:schemeClr val="bg1"/>
                  </a:solidFill>
                  <a:latin typeface="微软雅黑" pitchFamily="34" charset="-122"/>
                  <a:ea typeface="微软雅黑" pitchFamily="34" charset="-122"/>
                </a:rPr>
                <a:t>好设计</a:t>
              </a:r>
              <a:endParaRPr lang="en-US" altLang="zh-CN" b="1" dirty="0" smtClean="0">
                <a:solidFill>
                  <a:schemeClr val="bg1"/>
                </a:solidFill>
                <a:latin typeface="微软雅黑" pitchFamily="34" charset="-122"/>
                <a:ea typeface="微软雅黑" pitchFamily="34" charset="-122"/>
              </a:endParaRPr>
            </a:p>
            <a:p>
              <a:pPr algn="ctr"/>
              <a:r>
                <a:rPr lang="zh-CN" altLang="en-US" b="1" dirty="0" smtClean="0">
                  <a:solidFill>
                    <a:schemeClr val="bg1"/>
                  </a:solidFill>
                  <a:latin typeface="微软雅黑" pitchFamily="34" charset="-122"/>
                  <a:ea typeface="微软雅黑" pitchFamily="34" charset="-122"/>
                </a:rPr>
                <a:t>抓人眼球</a:t>
              </a:r>
              <a:endParaRPr lang="zh-CN" altLang="en-US" b="1" dirty="0">
                <a:solidFill>
                  <a:schemeClr val="bg1"/>
                </a:solidFill>
                <a:latin typeface="微软雅黑" pitchFamily="34" charset="-122"/>
                <a:ea typeface="微软雅黑" pitchFamily="34" charset="-122"/>
              </a:endParaRPr>
            </a:p>
          </p:txBody>
        </p:sp>
        <p:sp>
          <p:nvSpPr>
            <p:cNvPr id="21" name="五角星 20"/>
            <p:cNvSpPr/>
            <p:nvPr/>
          </p:nvSpPr>
          <p:spPr>
            <a:xfrm>
              <a:off x="2164639" y="5639588"/>
              <a:ext cx="360040" cy="360040"/>
            </a:xfrm>
            <a:prstGeom prst="star5">
              <a:avLst/>
            </a:prstGeom>
            <a:ln/>
          </p:spPr>
          <p:style>
            <a:lnRef idx="1">
              <a:schemeClr val="accent6"/>
            </a:lnRef>
            <a:fillRef idx="3">
              <a:schemeClr val="accent6"/>
            </a:fillRef>
            <a:effectRef idx="2">
              <a:schemeClr val="accent6"/>
            </a:effectRef>
            <a:fontRef idx="minor">
              <a:schemeClr val="lt1"/>
            </a:fontRef>
          </p:style>
          <p:txBody>
            <a:bodyPr rtlCol="0" anchor="ctr">
              <a:sp3d extrusionH="57150">
                <a:bevelT w="69850" h="38100" prst="cross"/>
              </a:sp3d>
            </a:bodyPr>
            <a:lstStyle/>
            <a:p>
              <a:pPr algn="ctr"/>
              <a:endParaRPr lang="zh-CN" altLang="en-US" b="1">
                <a:latin typeface="微软雅黑" pitchFamily="34" charset="-122"/>
                <a:ea typeface="微软雅黑" pitchFamily="34" charset="-122"/>
              </a:endParaRPr>
            </a:p>
          </p:txBody>
        </p:sp>
        <p:sp>
          <p:nvSpPr>
            <p:cNvPr id="22" name="矩形 21"/>
            <p:cNvSpPr/>
            <p:nvPr/>
          </p:nvSpPr>
          <p:spPr>
            <a:xfrm>
              <a:off x="866429" y="4903925"/>
              <a:ext cx="1393587" cy="369332"/>
            </a:xfrm>
            <a:prstGeom prst="rect">
              <a:avLst/>
            </a:prstGeom>
          </p:spPr>
          <p:txBody>
            <a:bodyPr wrap="none">
              <a:spAutoFit/>
              <a:scene3d>
                <a:camera prst="orthographicFront"/>
                <a:lightRig rig="threePt" dir="t"/>
              </a:scene3d>
              <a:sp3d extrusionH="57150">
                <a:bevelT w="69850" h="38100" prst="cross"/>
              </a:sp3d>
            </a:bodyPr>
            <a:lstStyle/>
            <a:p>
              <a:r>
                <a:rPr lang="en-US" altLang="zh-CN" b="1" spc="-150" dirty="0" smtClean="0">
                  <a:solidFill>
                    <a:prstClr val="white"/>
                  </a:solidFill>
                  <a:latin typeface="微软雅黑" pitchFamily="34" charset="-122"/>
                  <a:ea typeface="微软雅黑" pitchFamily="34" charset="-122"/>
                </a:rPr>
                <a:t>ATTENTION</a:t>
              </a:r>
              <a:endParaRPr lang="zh-CN" altLang="en-US" b="1" spc="-150" dirty="0">
                <a:latin typeface="微软雅黑" pitchFamily="34" charset="-122"/>
                <a:ea typeface="微软雅黑" pitchFamily="34" charset="-122"/>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C:\Users\new\Desktop\app icon\IMG_0090.PNG"/>
          <p:cNvPicPr>
            <a:picLocks noChangeAspect="1" noChangeArrowheads="1"/>
          </p:cNvPicPr>
          <p:nvPr/>
        </p:nvPicPr>
        <p:blipFill>
          <a:blip r:embed="rId2" cstate="print"/>
          <a:srcRect/>
          <a:stretch>
            <a:fillRect/>
          </a:stretch>
        </p:blipFill>
        <p:spPr bwMode="auto">
          <a:xfrm>
            <a:off x="416496" y="404664"/>
            <a:ext cx="1606678" cy="1512168"/>
          </a:xfrm>
          <a:prstGeom prst="rect">
            <a:avLst/>
          </a:prstGeom>
          <a:noFill/>
        </p:spPr>
      </p:pic>
      <p:pic>
        <p:nvPicPr>
          <p:cNvPr id="9" name="Picture 2"/>
          <p:cNvPicPr>
            <a:picLocks noChangeAspect="1" noChangeArrowheads="1"/>
          </p:cNvPicPr>
          <p:nvPr/>
        </p:nvPicPr>
        <p:blipFill>
          <a:blip r:embed="rId3" cstate="print"/>
          <a:srcRect/>
          <a:stretch>
            <a:fillRect/>
          </a:stretch>
        </p:blipFill>
        <p:spPr bwMode="auto">
          <a:xfrm>
            <a:off x="6609184" y="1268761"/>
            <a:ext cx="3133012" cy="5005403"/>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0" name="TextBox 9"/>
          <p:cNvSpPr txBox="1"/>
          <p:nvPr/>
        </p:nvSpPr>
        <p:spPr>
          <a:xfrm>
            <a:off x="632520" y="3645024"/>
            <a:ext cx="5112568" cy="2862322"/>
          </a:xfrm>
          <a:prstGeom prst="rect">
            <a:avLst/>
          </a:prstGeom>
          <a:noFill/>
        </p:spPr>
        <p:txBody>
          <a:bodyPr wrap="square" rtlCol="0">
            <a:spAutoFit/>
            <a:scene3d>
              <a:camera prst="orthographicFront"/>
              <a:lightRig rig="threePt" dir="t"/>
            </a:scene3d>
            <a:sp3d extrusionH="57150">
              <a:bevelT w="69850" h="38100" prst="cross"/>
            </a:sp3d>
          </a:bodyPr>
          <a:lstStyle/>
          <a:p>
            <a:pPr>
              <a:lnSpc>
                <a:spcPct val="150000"/>
              </a:lnSpc>
            </a:pPr>
            <a:r>
              <a:rPr lang="zh-CN" altLang="en-US" sz="2000" b="1" dirty="0" smtClean="0">
                <a:solidFill>
                  <a:srgbClr val="FF0000"/>
                </a:solidFill>
                <a:latin typeface="微软雅黑" pitchFamily="34" charset="-122"/>
                <a:ea typeface="微软雅黑" pitchFamily="34" charset="-122"/>
              </a:rPr>
              <a:t>资讯</a:t>
            </a:r>
            <a:r>
              <a:rPr lang="en-US" altLang="zh-CN" sz="2000" b="1" dirty="0" smtClean="0">
                <a:solidFill>
                  <a:srgbClr val="FF0000"/>
                </a:solidFill>
                <a:latin typeface="微软雅黑" pitchFamily="34" charset="-122"/>
                <a:ea typeface="微软雅黑" pitchFamily="34" charset="-122"/>
              </a:rPr>
              <a:t>–</a:t>
            </a:r>
            <a:r>
              <a:rPr lang="zh-CN" altLang="en-US" sz="2000" b="1" dirty="0" smtClean="0">
                <a:solidFill>
                  <a:srgbClr val="FF0000"/>
                </a:solidFill>
                <a:latin typeface="微软雅黑" pitchFamily="34" charset="-122"/>
                <a:ea typeface="微软雅黑" pitchFamily="34" charset="-122"/>
              </a:rPr>
              <a:t>效率</a:t>
            </a:r>
            <a:r>
              <a:rPr lang="en-US" altLang="zh-CN" sz="2000" b="1" dirty="0" smtClean="0">
                <a:solidFill>
                  <a:srgbClr val="FF0000"/>
                </a:solidFill>
                <a:latin typeface="微软雅黑" pitchFamily="34" charset="-122"/>
                <a:ea typeface="微软雅黑" pitchFamily="34" charset="-122"/>
              </a:rPr>
              <a:t>/</a:t>
            </a:r>
            <a:r>
              <a:rPr lang="zh-CN" altLang="en-US" sz="2000" b="1" dirty="0" smtClean="0">
                <a:solidFill>
                  <a:srgbClr val="FF0000"/>
                </a:solidFill>
                <a:latin typeface="微软雅黑" pitchFamily="34" charset="-122"/>
                <a:ea typeface="微软雅黑" pitchFamily="34" charset="-122"/>
              </a:rPr>
              <a:t>碎片整合</a:t>
            </a:r>
            <a:endParaRPr lang="en-US" altLang="zh-CN" sz="2000" b="1" dirty="0" smtClean="0">
              <a:solidFill>
                <a:srgbClr val="FF0000"/>
              </a:solidFill>
              <a:latin typeface="微软雅黑" pitchFamily="34" charset="-122"/>
              <a:ea typeface="微软雅黑" pitchFamily="34" charset="-122"/>
            </a:endParaRPr>
          </a:p>
          <a:p>
            <a:pPr>
              <a:lnSpc>
                <a:spcPct val="150000"/>
              </a:lnSpc>
            </a:pPr>
            <a:r>
              <a:rPr lang="zh-CN" altLang="en-US" sz="2000" b="1" u="sng" dirty="0" smtClean="0">
                <a:solidFill>
                  <a:srgbClr val="FF0000"/>
                </a:solidFill>
                <a:latin typeface="微软雅黑" pitchFamily="34" charset="-122"/>
                <a:ea typeface="微软雅黑" pitchFamily="34" charset="-122"/>
              </a:rPr>
              <a:t>纯文字</a:t>
            </a:r>
            <a:r>
              <a:rPr lang="en-US" altLang="zh-CN" sz="2000" b="1" u="sng" dirty="0" smtClean="0">
                <a:solidFill>
                  <a:srgbClr val="FF0000"/>
                </a:solidFill>
                <a:latin typeface="微软雅黑" pitchFamily="34" charset="-122"/>
                <a:ea typeface="微软雅黑" pitchFamily="34" charset="-122"/>
              </a:rPr>
              <a:t>+</a:t>
            </a:r>
            <a:r>
              <a:rPr lang="zh-CN" altLang="en-US" sz="2000" b="1" u="sng" dirty="0" smtClean="0">
                <a:solidFill>
                  <a:srgbClr val="FF0000"/>
                </a:solidFill>
                <a:latin typeface="微软雅黑" pitchFamily="34" charset="-122"/>
                <a:ea typeface="微软雅黑" pitchFamily="34" charset="-122"/>
              </a:rPr>
              <a:t>扁平化设计，实现速读</a:t>
            </a:r>
            <a:endParaRPr lang="en-US" altLang="zh-CN" sz="2000" b="1" u="sng" dirty="0" smtClean="0">
              <a:solidFill>
                <a:srgbClr val="FF0000"/>
              </a:solidFill>
              <a:latin typeface="微软雅黑" pitchFamily="34" charset="-122"/>
              <a:ea typeface="微软雅黑" pitchFamily="34" charset="-122"/>
            </a:endParaRPr>
          </a:p>
          <a:p>
            <a:pPr>
              <a:lnSpc>
                <a:spcPct val="150000"/>
              </a:lnSpc>
            </a:pPr>
            <a:r>
              <a:rPr lang="zh-CN" altLang="en-US" sz="2000" b="1" dirty="0" smtClean="0">
                <a:latin typeface="微软雅黑" pitchFamily="34" charset="-122"/>
                <a:ea typeface="微软雅黑" pitchFamily="34" charset="-122"/>
              </a:rPr>
              <a:t>用户一般在碎片时间使用手机阅读</a:t>
            </a:r>
            <a:endParaRPr lang="en-US" altLang="zh-CN" sz="2000" b="1" dirty="0" smtClean="0">
              <a:latin typeface="微软雅黑" pitchFamily="34" charset="-122"/>
              <a:ea typeface="微软雅黑" pitchFamily="34" charset="-122"/>
            </a:endParaRPr>
          </a:p>
          <a:p>
            <a:pPr>
              <a:lnSpc>
                <a:spcPct val="150000"/>
              </a:lnSpc>
            </a:pPr>
            <a:r>
              <a:rPr lang="zh-CN" altLang="en-US" sz="2000" b="1" dirty="0" smtClean="0">
                <a:latin typeface="微软雅黑" pitchFamily="34" charset="-122"/>
                <a:ea typeface="微软雅黑" pitchFamily="34" charset="-122"/>
              </a:rPr>
              <a:t>纯文字展示</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色块区分</a:t>
            </a:r>
            <a:endParaRPr lang="en-US" altLang="zh-CN" sz="2000" b="1" dirty="0" smtClean="0">
              <a:latin typeface="微软雅黑" pitchFamily="34" charset="-122"/>
              <a:ea typeface="微软雅黑" pitchFamily="34" charset="-122"/>
            </a:endParaRPr>
          </a:p>
          <a:p>
            <a:pPr>
              <a:lnSpc>
                <a:spcPct val="150000"/>
              </a:lnSpc>
            </a:pPr>
            <a:r>
              <a:rPr lang="zh-CN" altLang="en-US" sz="2000" b="1" dirty="0" smtClean="0">
                <a:latin typeface="微软雅黑" pitchFamily="34" charset="-122"/>
                <a:ea typeface="微软雅黑" pitchFamily="34" charset="-122"/>
              </a:rPr>
              <a:t>把信息噪音降到最低</a:t>
            </a:r>
            <a:endParaRPr lang="en-US" altLang="zh-CN" sz="2000" b="1" dirty="0" smtClean="0">
              <a:latin typeface="微软雅黑" pitchFamily="34" charset="-122"/>
              <a:ea typeface="微软雅黑" pitchFamily="34" charset="-122"/>
            </a:endParaRPr>
          </a:p>
          <a:p>
            <a:pPr>
              <a:lnSpc>
                <a:spcPct val="150000"/>
              </a:lnSpc>
            </a:pPr>
            <a:r>
              <a:rPr lang="zh-CN" altLang="en-US" sz="2000" b="1" dirty="0" smtClean="0">
                <a:latin typeface="微软雅黑" pitchFamily="34" charset="-122"/>
                <a:ea typeface="微软雅黑" pitchFamily="34" charset="-122"/>
              </a:rPr>
              <a:t>一切旨在让用户快速获取资讯</a:t>
            </a:r>
            <a:endParaRPr lang="en-US" altLang="zh-CN" sz="2000" b="1" dirty="0" smtClean="0">
              <a:latin typeface="微软雅黑" pitchFamily="34" charset="-122"/>
              <a:ea typeface="微软雅黑" pitchFamily="34" charset="-122"/>
            </a:endParaRPr>
          </a:p>
        </p:txBody>
      </p:sp>
      <p:sp>
        <p:nvSpPr>
          <p:cNvPr id="11" name="TextBox 10"/>
          <p:cNvSpPr txBox="1"/>
          <p:nvPr/>
        </p:nvSpPr>
        <p:spPr>
          <a:xfrm>
            <a:off x="538440" y="1928802"/>
            <a:ext cx="3262432" cy="1446550"/>
          </a:xfrm>
          <a:prstGeom prst="rect">
            <a:avLst/>
          </a:prstGeom>
          <a:noFill/>
        </p:spPr>
        <p:txBody>
          <a:bodyPr wrap="none" rtlCol="0">
            <a:spAutoFit/>
            <a:scene3d>
              <a:camera prst="orthographicFront"/>
              <a:lightRig rig="threePt" dir="t"/>
            </a:scene3d>
            <a:sp3d extrusionH="57150">
              <a:bevelT w="69850" h="38100" prst="cross"/>
            </a:sp3d>
          </a:bodyPr>
          <a:lstStyle/>
          <a:p>
            <a:r>
              <a:rPr lang="en-US" altLang="zh-CN" sz="2000" b="1" dirty="0" smtClean="0">
                <a:solidFill>
                  <a:srgbClr val="FF0000"/>
                </a:solidFill>
                <a:latin typeface="Helvetica Condensed" pitchFamily="34" charset="0"/>
                <a:ea typeface="微软雅黑" pitchFamily="34" charset="-122"/>
              </a:rPr>
              <a:t>REFERENCE</a:t>
            </a:r>
            <a:r>
              <a:rPr lang="en-US" altLang="zh-CN" sz="2800" b="1" dirty="0" smtClean="0">
                <a:solidFill>
                  <a:srgbClr val="FF0000"/>
                </a:solidFill>
                <a:latin typeface="Helvetica Condensed" pitchFamily="34" charset="0"/>
                <a:ea typeface="微软雅黑" pitchFamily="34" charset="-122"/>
              </a:rPr>
              <a:t> </a:t>
            </a:r>
          </a:p>
          <a:p>
            <a:r>
              <a:rPr lang="zh-CN" altLang="en-US" sz="6000" b="1" dirty="0" smtClean="0">
                <a:latin typeface="微软雅黑" pitchFamily="34" charset="-122"/>
                <a:ea typeface="微软雅黑" pitchFamily="34" charset="-122"/>
              </a:rPr>
              <a:t>网易新闻</a:t>
            </a:r>
            <a:endParaRPr lang="en-US" altLang="zh-CN" sz="6000" b="1" dirty="0" smtClean="0">
              <a:latin typeface="微软雅黑" pitchFamily="34" charset="-122"/>
              <a:ea typeface="微软雅黑" pitchFamily="34" charset="-122"/>
            </a:endParaRPr>
          </a:p>
        </p:txBody>
      </p:sp>
      <p:sp>
        <p:nvSpPr>
          <p:cNvPr id="14" name="矩形 13"/>
          <p:cNvSpPr/>
          <p:nvPr/>
        </p:nvSpPr>
        <p:spPr>
          <a:xfrm>
            <a:off x="4736976" y="764704"/>
            <a:ext cx="2071702" cy="1357322"/>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69850" h="38100" prst="cross"/>
            </a:sp3d>
          </a:bodyPr>
          <a:lstStyle/>
          <a:p>
            <a:pPr algn="ctr"/>
            <a:endParaRPr lang="zh-CN" altLang="en-US" b="1">
              <a:latin typeface="微软雅黑" pitchFamily="34" charset="-122"/>
              <a:ea typeface="微软雅黑" pitchFamily="34" charset="-122"/>
            </a:endParaRPr>
          </a:p>
        </p:txBody>
      </p:sp>
      <p:sp>
        <p:nvSpPr>
          <p:cNvPr id="15" name="TextBox 14"/>
          <p:cNvSpPr txBox="1"/>
          <p:nvPr/>
        </p:nvSpPr>
        <p:spPr>
          <a:xfrm>
            <a:off x="5169024" y="1268760"/>
            <a:ext cx="1338828" cy="369332"/>
          </a:xfrm>
          <a:prstGeom prst="rect">
            <a:avLst/>
          </a:prstGeom>
          <a:noFill/>
        </p:spPr>
        <p:txBody>
          <a:bodyPr wrap="none" rtlCol="0">
            <a:spAutoFit/>
            <a:scene3d>
              <a:camera prst="orthographicFront"/>
              <a:lightRig rig="threePt" dir="t"/>
            </a:scene3d>
            <a:sp3d extrusionH="57150">
              <a:bevelT w="69850" h="38100" prst="cross"/>
            </a:sp3d>
          </a:bodyPr>
          <a:lstStyle/>
          <a:p>
            <a:r>
              <a:rPr lang="zh-CN" altLang="en-US" b="1" dirty="0">
                <a:solidFill>
                  <a:schemeClr val="bg1"/>
                </a:solidFill>
                <a:latin typeface="微软雅黑" pitchFamily="34" charset="-122"/>
                <a:ea typeface="微软雅黑" pitchFamily="34" charset="-122"/>
              </a:rPr>
              <a:t>碎片</a:t>
            </a:r>
            <a:r>
              <a:rPr lang="zh-CN" altLang="en-US" b="1" dirty="0" smtClean="0">
                <a:solidFill>
                  <a:schemeClr val="bg1"/>
                </a:solidFill>
                <a:latin typeface="微软雅黑" pitchFamily="34" charset="-122"/>
                <a:ea typeface="微软雅黑" pitchFamily="34" charset="-122"/>
              </a:rPr>
              <a:t>化资讯</a:t>
            </a:r>
            <a:endParaRPr lang="zh-CN" altLang="en-US" b="1" dirty="0">
              <a:solidFill>
                <a:schemeClr val="bg1"/>
              </a:solidFill>
              <a:latin typeface="微软雅黑" pitchFamily="34" charset="-122"/>
              <a:ea typeface="微软雅黑" pitchFamily="34" charset="-122"/>
            </a:endParaRPr>
          </a:p>
        </p:txBody>
      </p:sp>
      <p:sp>
        <p:nvSpPr>
          <p:cNvPr id="16" name="矩形 15"/>
          <p:cNvSpPr/>
          <p:nvPr/>
        </p:nvSpPr>
        <p:spPr>
          <a:xfrm>
            <a:off x="5025008" y="908720"/>
            <a:ext cx="1547218" cy="369332"/>
          </a:xfrm>
          <a:prstGeom prst="rect">
            <a:avLst/>
          </a:prstGeom>
        </p:spPr>
        <p:txBody>
          <a:bodyPr wrap="none">
            <a:spAutoFit/>
            <a:scene3d>
              <a:camera prst="orthographicFront"/>
              <a:lightRig rig="threePt" dir="t"/>
            </a:scene3d>
            <a:sp3d extrusionH="57150">
              <a:bevelT w="69850" h="38100" prst="cross"/>
            </a:sp3d>
          </a:bodyPr>
          <a:lstStyle/>
          <a:p>
            <a:r>
              <a:rPr lang="en-US" altLang="zh-CN" b="1" spc="-150" dirty="0" smtClean="0">
                <a:solidFill>
                  <a:schemeClr val="bg1"/>
                </a:solidFill>
                <a:latin typeface="微软雅黑" pitchFamily="34" charset="-122"/>
                <a:ea typeface="微软雅黑" pitchFamily="34" charset="-122"/>
              </a:rPr>
              <a:t>INTERESTING</a:t>
            </a:r>
            <a:endParaRPr lang="zh-CN" altLang="en-US" b="1" spc="-150" dirty="0">
              <a:solidFill>
                <a:schemeClr val="bg1"/>
              </a:solidFill>
              <a:latin typeface="微软雅黑" pitchFamily="34" charset="-122"/>
              <a:ea typeface="微软雅黑" pitchFamily="34" charset="-122"/>
            </a:endParaRPr>
          </a:p>
        </p:txBody>
      </p:sp>
      <p:pic>
        <p:nvPicPr>
          <p:cNvPr id="17" name="Picture 4" descr="http://pic2.nipic.com/20090427/213291_162143045_2.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105128" y="1628800"/>
            <a:ext cx="720255" cy="576064"/>
          </a:xfrm>
          <a:prstGeom prst="rect">
            <a:avLst/>
          </a:prstGeom>
          <a:noFill/>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5" descr="C:\Users\new\Desktop\app icon\IMG_0088.PNG"/>
          <p:cNvPicPr>
            <a:picLocks noChangeAspect="1" noChangeArrowheads="1"/>
          </p:cNvPicPr>
          <p:nvPr/>
        </p:nvPicPr>
        <p:blipFill>
          <a:blip r:embed="rId2" cstate="print"/>
          <a:srcRect/>
          <a:stretch>
            <a:fillRect/>
          </a:stretch>
        </p:blipFill>
        <p:spPr bwMode="auto">
          <a:xfrm>
            <a:off x="416496" y="450487"/>
            <a:ext cx="1512168" cy="1466345"/>
          </a:xfrm>
          <a:prstGeom prst="rect">
            <a:avLst/>
          </a:prstGeom>
          <a:noFill/>
        </p:spPr>
      </p:pic>
      <p:grpSp>
        <p:nvGrpSpPr>
          <p:cNvPr id="2" name="组合 1"/>
          <p:cNvGrpSpPr/>
          <p:nvPr/>
        </p:nvGrpSpPr>
        <p:grpSpPr>
          <a:xfrm>
            <a:off x="630241" y="3405630"/>
            <a:ext cx="8519625" cy="2952328"/>
            <a:chOff x="899592" y="899885"/>
            <a:chExt cx="7704856" cy="2669984"/>
          </a:xfrm>
        </p:grpSpPr>
        <p:pic>
          <p:nvPicPr>
            <p:cNvPr id="3" name="Picture 9"/>
            <p:cNvPicPr>
              <a:picLocks noChangeAspect="1" noChangeArrowheads="1"/>
            </p:cNvPicPr>
            <p:nvPr/>
          </p:nvPicPr>
          <p:blipFill>
            <a:blip r:embed="rId3" cstate="print"/>
            <a:srcRect/>
            <a:stretch>
              <a:fillRect/>
            </a:stretch>
          </p:blipFill>
          <p:spPr bwMode="auto">
            <a:xfrm>
              <a:off x="2909465" y="920399"/>
              <a:ext cx="1752638" cy="2628957"/>
            </a:xfrm>
            <a:prstGeom prst="rect">
              <a:avLst/>
            </a:prstGeom>
            <a:noFill/>
            <a:ln w="9525">
              <a:solidFill>
                <a:schemeClr val="tx1"/>
              </a:solidFill>
              <a:miter lim="800000"/>
              <a:headEnd/>
              <a:tailEnd/>
            </a:ln>
            <a:effectLst/>
          </p:spPr>
        </p:pic>
        <p:pic>
          <p:nvPicPr>
            <p:cNvPr id="4" name="Picture 6"/>
            <p:cNvPicPr>
              <a:picLocks noChangeAspect="1" noChangeArrowheads="1"/>
            </p:cNvPicPr>
            <p:nvPr/>
          </p:nvPicPr>
          <p:blipFill>
            <a:blip r:embed="rId4" cstate="print"/>
            <a:srcRect/>
            <a:stretch>
              <a:fillRect/>
            </a:stretch>
          </p:blipFill>
          <p:spPr bwMode="auto">
            <a:xfrm>
              <a:off x="6788686" y="908720"/>
              <a:ext cx="1736581" cy="2622301"/>
            </a:xfrm>
            <a:prstGeom prst="rect">
              <a:avLst/>
            </a:prstGeom>
            <a:noFill/>
            <a:ln w="9525">
              <a:solidFill>
                <a:schemeClr val="tx1"/>
              </a:solidFill>
              <a:miter lim="800000"/>
              <a:headEnd/>
              <a:tailEnd/>
            </a:ln>
          </p:spPr>
        </p:pic>
        <p:pic>
          <p:nvPicPr>
            <p:cNvPr id="5" name="Picture 5"/>
            <p:cNvPicPr>
              <a:picLocks noChangeAspect="1" noChangeArrowheads="1"/>
            </p:cNvPicPr>
            <p:nvPr/>
          </p:nvPicPr>
          <p:blipFill>
            <a:blip r:embed="rId5" cstate="print"/>
            <a:srcRect/>
            <a:stretch>
              <a:fillRect/>
            </a:stretch>
          </p:blipFill>
          <p:spPr bwMode="auto">
            <a:xfrm>
              <a:off x="899592" y="899885"/>
              <a:ext cx="1810678" cy="2669984"/>
            </a:xfrm>
            <a:prstGeom prst="rect">
              <a:avLst/>
            </a:prstGeom>
            <a:noFill/>
            <a:ln w="9525">
              <a:solidFill>
                <a:schemeClr val="tx1"/>
              </a:solidFill>
              <a:miter lim="800000"/>
              <a:headEnd/>
              <a:tailEnd/>
            </a:ln>
          </p:spPr>
        </p:pic>
        <p:pic>
          <p:nvPicPr>
            <p:cNvPr id="6" name="Picture 8"/>
            <p:cNvPicPr>
              <a:picLocks noChangeAspect="1" noChangeArrowheads="1"/>
            </p:cNvPicPr>
            <p:nvPr/>
          </p:nvPicPr>
          <p:blipFill>
            <a:blip r:embed="rId6" cstate="print"/>
            <a:srcRect/>
            <a:stretch>
              <a:fillRect/>
            </a:stretch>
          </p:blipFill>
          <p:spPr bwMode="auto">
            <a:xfrm>
              <a:off x="4861298" y="908720"/>
              <a:ext cx="1728192" cy="2622301"/>
            </a:xfrm>
            <a:prstGeom prst="rect">
              <a:avLst/>
            </a:prstGeom>
            <a:noFill/>
            <a:ln w="9525">
              <a:solidFill>
                <a:schemeClr val="tx1"/>
              </a:solidFill>
              <a:miter lim="800000"/>
              <a:headEnd/>
              <a:tailEnd/>
            </a:ln>
            <a:effectLst/>
          </p:spPr>
        </p:pic>
        <p:sp>
          <p:nvSpPr>
            <p:cNvPr id="7" name="矩形 6"/>
            <p:cNvSpPr/>
            <p:nvPr/>
          </p:nvSpPr>
          <p:spPr>
            <a:xfrm>
              <a:off x="1835696" y="1268760"/>
              <a:ext cx="792088" cy="648072"/>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 name="矩形 7"/>
            <p:cNvSpPr/>
            <p:nvPr/>
          </p:nvSpPr>
          <p:spPr>
            <a:xfrm>
              <a:off x="2987824" y="1484784"/>
              <a:ext cx="1656184" cy="360040"/>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矩形 8"/>
            <p:cNvSpPr/>
            <p:nvPr/>
          </p:nvSpPr>
          <p:spPr>
            <a:xfrm>
              <a:off x="6804248" y="1556792"/>
              <a:ext cx="1656184" cy="360040"/>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0" name="TextBox 9"/>
            <p:cNvSpPr txBox="1"/>
            <p:nvPr/>
          </p:nvSpPr>
          <p:spPr>
            <a:xfrm>
              <a:off x="1545653" y="1974032"/>
              <a:ext cx="1187595" cy="236591"/>
            </a:xfrm>
            <a:prstGeom prst="rect">
              <a:avLst/>
            </a:prstGeom>
            <a:noFill/>
          </p:spPr>
          <p:txBody>
            <a:bodyPr wrap="none" rtlCol="0">
              <a:spAutoFit/>
              <a:scene3d>
                <a:camera prst="orthographicFront"/>
                <a:lightRig rig="threePt" dir="t"/>
              </a:scene3d>
              <a:sp3d extrusionH="57150">
                <a:bevelT w="69850" h="38100" prst="cross"/>
              </a:sp3d>
            </a:bodyPr>
            <a:lstStyle/>
            <a:p>
              <a:r>
                <a:rPr lang="zh-CN" altLang="en-US" sz="1100" dirty="0" smtClean="0">
                  <a:latin typeface="微软雅黑" pitchFamily="34" charset="-122"/>
                  <a:ea typeface="微软雅黑" pitchFamily="34" charset="-122"/>
                </a:rPr>
                <a:t>开始订阅个性话题</a:t>
              </a:r>
              <a:endParaRPr lang="zh-CN" altLang="en-US" sz="1100" dirty="0">
                <a:latin typeface="微软雅黑" pitchFamily="34" charset="-122"/>
                <a:ea typeface="微软雅黑" pitchFamily="34" charset="-122"/>
              </a:endParaRPr>
            </a:p>
          </p:txBody>
        </p:sp>
        <p:sp>
          <p:nvSpPr>
            <p:cNvPr id="11" name="TextBox 10"/>
            <p:cNvSpPr txBox="1"/>
            <p:nvPr/>
          </p:nvSpPr>
          <p:spPr>
            <a:xfrm>
              <a:off x="2987824" y="1907540"/>
              <a:ext cx="1656184" cy="389679"/>
            </a:xfrm>
            <a:prstGeom prst="rect">
              <a:avLst/>
            </a:prstGeom>
            <a:solidFill>
              <a:schemeClr val="bg1">
                <a:alpha val="65000"/>
              </a:schemeClr>
            </a:solidFill>
          </p:spPr>
          <p:txBody>
            <a:bodyPr wrap="square" rtlCol="0">
              <a:spAutoFit/>
              <a:scene3d>
                <a:camera prst="orthographicFront"/>
                <a:lightRig rig="threePt" dir="t"/>
              </a:scene3d>
              <a:sp3d extrusionH="57150">
                <a:bevelT w="69850" h="38100" prst="cross"/>
              </a:sp3d>
            </a:bodyPr>
            <a:lstStyle/>
            <a:p>
              <a:r>
                <a:rPr lang="zh-CN" altLang="en-US" sz="1100" dirty="0" smtClean="0">
                  <a:latin typeface="微软雅黑" pitchFamily="34" charset="-122"/>
                  <a:ea typeface="微软雅黑" pitchFamily="34" charset="-122"/>
                </a:rPr>
                <a:t>用户进入订阅中心里，勾选自己感兴趣的话题。</a:t>
              </a:r>
              <a:endParaRPr lang="zh-CN" altLang="en-US" sz="1100" dirty="0">
                <a:latin typeface="微软雅黑" pitchFamily="34" charset="-122"/>
                <a:ea typeface="微软雅黑" pitchFamily="34" charset="-122"/>
              </a:endParaRPr>
            </a:p>
          </p:txBody>
        </p:sp>
        <p:sp>
          <p:nvSpPr>
            <p:cNvPr id="12" name="TextBox 11"/>
            <p:cNvSpPr txBox="1"/>
            <p:nvPr/>
          </p:nvSpPr>
          <p:spPr>
            <a:xfrm>
              <a:off x="5580112" y="1484784"/>
              <a:ext cx="1008112" cy="389679"/>
            </a:xfrm>
            <a:prstGeom prst="rect">
              <a:avLst/>
            </a:prstGeom>
            <a:solidFill>
              <a:schemeClr val="bg1">
                <a:alpha val="65000"/>
              </a:schemeClr>
            </a:solidFill>
          </p:spPr>
          <p:txBody>
            <a:bodyPr wrap="square" rtlCol="0">
              <a:spAutoFit/>
              <a:scene3d>
                <a:camera prst="orthographicFront"/>
                <a:lightRig rig="threePt" dir="t"/>
              </a:scene3d>
              <a:sp3d extrusionH="57150">
                <a:bevelT w="69850" h="38100" prst="cross"/>
              </a:sp3d>
            </a:bodyPr>
            <a:lstStyle/>
            <a:p>
              <a:r>
                <a:rPr lang="zh-CN" altLang="en-US" sz="1100" dirty="0" smtClean="0">
                  <a:latin typeface="微软雅黑" pitchFamily="34" charset="-122"/>
                  <a:ea typeface="微软雅黑" pitchFamily="34" charset="-122"/>
                </a:rPr>
                <a:t>点击关注自己感兴趣账号</a:t>
              </a:r>
              <a:endParaRPr lang="zh-CN" altLang="en-US" sz="1100" dirty="0">
                <a:latin typeface="微软雅黑" pitchFamily="34" charset="-122"/>
                <a:ea typeface="微软雅黑" pitchFamily="34" charset="-122"/>
              </a:endParaRPr>
            </a:p>
          </p:txBody>
        </p:sp>
        <p:sp>
          <p:nvSpPr>
            <p:cNvPr id="13" name="矩形 12"/>
            <p:cNvSpPr/>
            <p:nvPr/>
          </p:nvSpPr>
          <p:spPr>
            <a:xfrm>
              <a:off x="6300192" y="1772816"/>
              <a:ext cx="288032" cy="360040"/>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 name="TextBox 13"/>
            <p:cNvSpPr txBox="1"/>
            <p:nvPr/>
          </p:nvSpPr>
          <p:spPr>
            <a:xfrm>
              <a:off x="6732240" y="1979548"/>
              <a:ext cx="1872208" cy="389679"/>
            </a:xfrm>
            <a:prstGeom prst="rect">
              <a:avLst/>
            </a:prstGeom>
            <a:solidFill>
              <a:schemeClr val="bg1">
                <a:alpha val="65000"/>
              </a:schemeClr>
            </a:solidFill>
          </p:spPr>
          <p:txBody>
            <a:bodyPr wrap="square" rtlCol="0">
              <a:spAutoFit/>
              <a:scene3d>
                <a:camera prst="orthographicFront"/>
                <a:lightRig rig="threePt" dir="t"/>
              </a:scene3d>
              <a:sp3d extrusionH="57150">
                <a:bevelT w="69850" h="38100" prst="cross"/>
              </a:sp3d>
            </a:bodyPr>
            <a:lstStyle/>
            <a:p>
              <a:r>
                <a:rPr lang="zh-CN" altLang="en-US" sz="1100" dirty="0" smtClean="0">
                  <a:latin typeface="微软雅黑" pitchFamily="34" charset="-122"/>
                  <a:ea typeface="微软雅黑" pitchFamily="34" charset="-122"/>
                </a:rPr>
                <a:t>返回订阅中心，继续选择其他感兴趣的话题。</a:t>
              </a:r>
              <a:endParaRPr lang="zh-CN" altLang="en-US" sz="1100" dirty="0">
                <a:latin typeface="微软雅黑" pitchFamily="34" charset="-122"/>
                <a:ea typeface="微软雅黑" pitchFamily="34" charset="-122"/>
              </a:endParaRPr>
            </a:p>
          </p:txBody>
        </p:sp>
        <p:grpSp>
          <p:nvGrpSpPr>
            <p:cNvPr id="15" name="组合 35"/>
            <p:cNvGrpSpPr/>
            <p:nvPr/>
          </p:nvGrpSpPr>
          <p:grpSpPr>
            <a:xfrm>
              <a:off x="2555776" y="1052736"/>
              <a:ext cx="4464496" cy="160596"/>
              <a:chOff x="2555776" y="800708"/>
              <a:chExt cx="4464496" cy="484632"/>
            </a:xfrm>
          </p:grpSpPr>
          <p:sp>
            <p:nvSpPr>
              <p:cNvPr id="16" name="右箭头 15"/>
              <p:cNvSpPr/>
              <p:nvPr/>
            </p:nvSpPr>
            <p:spPr>
              <a:xfrm>
                <a:off x="2555776" y="800708"/>
                <a:ext cx="504056" cy="48463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7" name="右箭头 16"/>
              <p:cNvSpPr/>
              <p:nvPr/>
            </p:nvSpPr>
            <p:spPr>
              <a:xfrm>
                <a:off x="4535996" y="800708"/>
                <a:ext cx="504056" cy="48463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8" name="右箭头 17"/>
              <p:cNvSpPr/>
              <p:nvPr/>
            </p:nvSpPr>
            <p:spPr>
              <a:xfrm>
                <a:off x="6516216" y="800708"/>
                <a:ext cx="504056" cy="48463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grpSp>
      <p:sp>
        <p:nvSpPr>
          <p:cNvPr id="19" name="TextBox 18"/>
          <p:cNvSpPr txBox="1"/>
          <p:nvPr/>
        </p:nvSpPr>
        <p:spPr>
          <a:xfrm>
            <a:off x="561696" y="1928802"/>
            <a:ext cx="1723549" cy="1446550"/>
          </a:xfrm>
          <a:prstGeom prst="rect">
            <a:avLst/>
          </a:prstGeom>
          <a:noFill/>
        </p:spPr>
        <p:txBody>
          <a:bodyPr wrap="none" rtlCol="0">
            <a:spAutoFit/>
            <a:scene3d>
              <a:camera prst="orthographicFront"/>
              <a:lightRig rig="threePt" dir="t"/>
            </a:scene3d>
            <a:sp3d extrusionH="57150">
              <a:bevelT w="69850" h="38100" prst="cross"/>
            </a:sp3d>
          </a:bodyPr>
          <a:lstStyle/>
          <a:p>
            <a:r>
              <a:rPr lang="en-US" altLang="zh-CN" sz="2000" b="1" dirty="0" smtClean="0">
                <a:solidFill>
                  <a:srgbClr val="FF0000"/>
                </a:solidFill>
                <a:latin typeface="Helvetica Condensed" pitchFamily="34" charset="0"/>
                <a:ea typeface="微软雅黑" pitchFamily="34" charset="-122"/>
              </a:rPr>
              <a:t>REFERENCE</a:t>
            </a:r>
            <a:r>
              <a:rPr lang="en-US" altLang="zh-CN" sz="2800" b="1" dirty="0" smtClean="0">
                <a:solidFill>
                  <a:srgbClr val="FF0000"/>
                </a:solidFill>
                <a:latin typeface="Helvetica Condensed" pitchFamily="34" charset="0"/>
                <a:ea typeface="微软雅黑" pitchFamily="34" charset="-122"/>
              </a:rPr>
              <a:t> </a:t>
            </a:r>
          </a:p>
          <a:p>
            <a:r>
              <a:rPr lang="zh-CN" altLang="en-US" sz="6000" b="1" dirty="0" smtClean="0">
                <a:latin typeface="微软雅黑" pitchFamily="34" charset="-122"/>
                <a:ea typeface="微软雅黑" pitchFamily="34" charset="-122"/>
              </a:rPr>
              <a:t>鲜果</a:t>
            </a:r>
            <a:endParaRPr lang="en-US" altLang="zh-CN" sz="6000" b="1" dirty="0" smtClean="0">
              <a:latin typeface="微软雅黑" pitchFamily="34" charset="-122"/>
              <a:ea typeface="微软雅黑" pitchFamily="34" charset="-122"/>
            </a:endParaRPr>
          </a:p>
        </p:txBody>
      </p:sp>
      <p:sp>
        <p:nvSpPr>
          <p:cNvPr id="20" name="TextBox 19"/>
          <p:cNvSpPr txBox="1"/>
          <p:nvPr/>
        </p:nvSpPr>
        <p:spPr>
          <a:xfrm>
            <a:off x="4232921" y="1340768"/>
            <a:ext cx="4863485" cy="2031325"/>
          </a:xfrm>
          <a:prstGeom prst="rect">
            <a:avLst/>
          </a:prstGeom>
          <a:noFill/>
        </p:spPr>
        <p:txBody>
          <a:bodyPr wrap="square" rtlCol="0">
            <a:spAutoFit/>
            <a:scene3d>
              <a:camera prst="orthographicFront"/>
              <a:lightRig rig="threePt" dir="t"/>
            </a:scene3d>
            <a:sp3d extrusionH="57150">
              <a:bevelT w="69850" h="38100" prst="cross"/>
            </a:sp3d>
          </a:bodyPr>
          <a:lstStyle/>
          <a:p>
            <a:pPr algn="r">
              <a:lnSpc>
                <a:spcPct val="150000"/>
              </a:lnSpc>
            </a:pPr>
            <a:r>
              <a:rPr lang="zh-CN" altLang="en-US" sz="2400" b="1" dirty="0" smtClean="0">
                <a:solidFill>
                  <a:srgbClr val="FF0000"/>
                </a:solidFill>
                <a:latin typeface="微软雅黑" pitchFamily="34" charset="-122"/>
                <a:ea typeface="微软雅黑" pitchFamily="34" charset="-122"/>
              </a:rPr>
              <a:t>订阅</a:t>
            </a:r>
            <a:r>
              <a:rPr lang="en-US" altLang="zh-CN" sz="2400" b="1" dirty="0" smtClean="0">
                <a:solidFill>
                  <a:srgbClr val="FF0000"/>
                </a:solidFill>
                <a:latin typeface="微软雅黑" pitchFamily="34" charset="-122"/>
                <a:ea typeface="微软雅黑" pitchFamily="34" charset="-122"/>
              </a:rPr>
              <a:t>-</a:t>
            </a:r>
            <a:r>
              <a:rPr lang="zh-CN" altLang="en-US" sz="2400" b="1" dirty="0" smtClean="0">
                <a:solidFill>
                  <a:srgbClr val="FF0000"/>
                </a:solidFill>
                <a:latin typeface="微软雅黑" pitchFamily="34" charset="-122"/>
                <a:ea typeface="微软雅黑" pitchFamily="34" charset="-122"/>
              </a:rPr>
              <a:t>个性化</a:t>
            </a:r>
            <a:r>
              <a:rPr lang="en-US" altLang="zh-CN" sz="2400" b="1" dirty="0" smtClean="0">
                <a:solidFill>
                  <a:srgbClr val="FF0000"/>
                </a:solidFill>
                <a:latin typeface="微软雅黑" pitchFamily="34" charset="-122"/>
                <a:ea typeface="微软雅黑" pitchFamily="34" charset="-122"/>
              </a:rPr>
              <a:t>/</a:t>
            </a:r>
            <a:r>
              <a:rPr lang="zh-CN" altLang="en-US" sz="2400" b="1" dirty="0" smtClean="0">
                <a:solidFill>
                  <a:srgbClr val="FF0000"/>
                </a:solidFill>
                <a:latin typeface="微软雅黑" pitchFamily="34" charset="-122"/>
                <a:ea typeface="微软雅黑" pitchFamily="34" charset="-122"/>
              </a:rPr>
              <a:t>垂直阅读</a:t>
            </a:r>
            <a:endParaRPr lang="en-US" altLang="zh-CN" sz="2400" b="1" dirty="0" smtClean="0">
              <a:solidFill>
                <a:srgbClr val="FF0000"/>
              </a:solidFill>
              <a:latin typeface="微软雅黑" pitchFamily="34" charset="-122"/>
              <a:ea typeface="微软雅黑" pitchFamily="34" charset="-122"/>
            </a:endParaRPr>
          </a:p>
          <a:p>
            <a:pPr algn="r">
              <a:lnSpc>
                <a:spcPct val="150000"/>
              </a:lnSpc>
            </a:pPr>
            <a:r>
              <a:rPr lang="zh-CN" altLang="en-US" sz="2000" b="1" u="sng" dirty="0" smtClean="0">
                <a:solidFill>
                  <a:srgbClr val="FF0000"/>
                </a:solidFill>
                <a:latin typeface="微软雅黑" pitchFamily="34" charset="-122"/>
                <a:ea typeface="微软雅黑" pitchFamily="34" charset="-122"/>
              </a:rPr>
              <a:t>话题分类</a:t>
            </a:r>
            <a:r>
              <a:rPr lang="en-US" altLang="zh-CN" sz="2000" b="1" u="sng" dirty="0" smtClean="0">
                <a:solidFill>
                  <a:srgbClr val="FF0000"/>
                </a:solidFill>
                <a:latin typeface="微软雅黑" pitchFamily="34" charset="-122"/>
                <a:ea typeface="微软雅黑" pitchFamily="34" charset="-122"/>
              </a:rPr>
              <a:t>+</a:t>
            </a:r>
            <a:r>
              <a:rPr lang="zh-CN" altLang="en-US" sz="2000" b="1" u="sng" dirty="0" smtClean="0">
                <a:solidFill>
                  <a:srgbClr val="FF0000"/>
                </a:solidFill>
                <a:latin typeface="微软雅黑" pitchFamily="34" charset="-122"/>
                <a:ea typeface="微软雅黑" pitchFamily="34" charset="-122"/>
              </a:rPr>
              <a:t>细分账号，定制阅读</a:t>
            </a:r>
            <a:endParaRPr lang="en-US" altLang="zh-CN" sz="2000" b="1" u="sng" dirty="0" smtClean="0">
              <a:solidFill>
                <a:srgbClr val="FF0000"/>
              </a:solidFill>
              <a:latin typeface="微软雅黑" pitchFamily="34" charset="-122"/>
              <a:ea typeface="微软雅黑" pitchFamily="34" charset="-122"/>
            </a:endParaRPr>
          </a:p>
          <a:p>
            <a:pPr algn="r">
              <a:lnSpc>
                <a:spcPct val="150000"/>
              </a:lnSpc>
            </a:pPr>
            <a:r>
              <a:rPr lang="zh-CN" altLang="en-US" sz="2000" b="1" dirty="0" smtClean="0">
                <a:latin typeface="微软雅黑" pitchFamily="34" charset="-122"/>
                <a:ea typeface="微软雅黑" pitchFamily="34" charset="-122"/>
              </a:rPr>
              <a:t>广告门自身话题内容分门别类</a:t>
            </a:r>
            <a:endParaRPr lang="en-US" altLang="zh-CN" sz="2000" b="1" dirty="0" smtClean="0">
              <a:latin typeface="微软雅黑" pitchFamily="34" charset="-122"/>
              <a:ea typeface="微软雅黑" pitchFamily="34" charset="-122"/>
            </a:endParaRPr>
          </a:p>
          <a:p>
            <a:pPr algn="r">
              <a:lnSpc>
                <a:spcPct val="150000"/>
              </a:lnSpc>
            </a:pPr>
            <a:r>
              <a:rPr lang="zh-CN" altLang="en-US" sz="2000" b="1" dirty="0" smtClean="0">
                <a:latin typeface="微软雅黑" pitchFamily="34" charset="-122"/>
                <a:ea typeface="微软雅黑" pitchFamily="34" charset="-122"/>
              </a:rPr>
              <a:t>特别多，</a:t>
            </a:r>
            <a:r>
              <a:rPr lang="en-US" altLang="zh-CN" sz="2000" b="1" dirty="0" smtClean="0">
                <a:latin typeface="微软雅黑" pitchFamily="34" charset="-122"/>
                <a:ea typeface="微软雅黑" pitchFamily="34" charset="-122"/>
              </a:rPr>
              <a:t>RSS</a:t>
            </a:r>
            <a:r>
              <a:rPr lang="zh-CN" altLang="en-US" sz="2000" b="1" dirty="0" smtClean="0">
                <a:latin typeface="微软雅黑" pitchFamily="34" charset="-122"/>
                <a:ea typeface="微软雅黑" pitchFamily="34" charset="-122"/>
              </a:rPr>
              <a:t>订阅十分必要</a:t>
            </a:r>
            <a:endParaRPr lang="en-US" altLang="zh-CN" sz="2000" b="1" dirty="0" smtClean="0">
              <a:latin typeface="微软雅黑" pitchFamily="34" charset="-122"/>
              <a:ea typeface="微软雅黑" pitchFamily="34" charset="-122"/>
            </a:endParaRPr>
          </a:p>
        </p:txBody>
      </p:sp>
      <p:grpSp>
        <p:nvGrpSpPr>
          <p:cNvPr id="27" name="组合 26"/>
          <p:cNvGrpSpPr/>
          <p:nvPr/>
        </p:nvGrpSpPr>
        <p:grpSpPr>
          <a:xfrm>
            <a:off x="380968" y="5143512"/>
            <a:ext cx="2071702" cy="1357322"/>
            <a:chOff x="5036828" y="4765802"/>
            <a:chExt cx="2071702" cy="1357322"/>
          </a:xfrm>
        </p:grpSpPr>
        <p:sp>
          <p:nvSpPr>
            <p:cNvPr id="28" name="矩形 27"/>
            <p:cNvSpPr/>
            <p:nvPr/>
          </p:nvSpPr>
          <p:spPr>
            <a:xfrm>
              <a:off x="5036828" y="4765802"/>
              <a:ext cx="2071702" cy="1357322"/>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69850" h="38100" prst="cross"/>
              </a:sp3d>
            </a:bodyPr>
            <a:lstStyle/>
            <a:p>
              <a:pPr algn="ctr"/>
              <a:endParaRPr lang="zh-CN" altLang="en-US" b="1">
                <a:latin typeface="微软雅黑" pitchFamily="34" charset="-122"/>
                <a:ea typeface="微软雅黑" pitchFamily="34" charset="-122"/>
              </a:endParaRPr>
            </a:p>
          </p:txBody>
        </p:sp>
        <p:sp>
          <p:nvSpPr>
            <p:cNvPr id="29" name="TextBox 28"/>
            <p:cNvSpPr txBox="1"/>
            <p:nvPr/>
          </p:nvSpPr>
          <p:spPr>
            <a:xfrm>
              <a:off x="5384144" y="5260520"/>
              <a:ext cx="1338828" cy="646331"/>
            </a:xfrm>
            <a:prstGeom prst="rect">
              <a:avLst/>
            </a:prstGeom>
            <a:noFill/>
          </p:spPr>
          <p:txBody>
            <a:bodyPr wrap="none" rtlCol="0">
              <a:spAutoFit/>
              <a:scene3d>
                <a:camera prst="orthographicFront"/>
                <a:lightRig rig="threePt" dir="t"/>
              </a:scene3d>
              <a:sp3d extrusionH="57150">
                <a:bevelT w="69850" h="38100" prst="cross"/>
              </a:sp3d>
            </a:bodyPr>
            <a:lstStyle/>
            <a:p>
              <a:pPr algn="ctr"/>
              <a:r>
                <a:rPr lang="zh-CN" altLang="en-US" b="1" dirty="0" smtClean="0">
                  <a:solidFill>
                    <a:schemeClr val="bg1"/>
                  </a:solidFill>
                  <a:latin typeface="微软雅黑" pitchFamily="34" charset="-122"/>
                  <a:ea typeface="微软雅黑" pitchFamily="34" charset="-122"/>
                </a:rPr>
                <a:t>个性化订阅</a:t>
              </a:r>
              <a:endParaRPr lang="en-US" altLang="zh-CN" b="1" dirty="0" smtClean="0">
                <a:solidFill>
                  <a:schemeClr val="bg1"/>
                </a:solidFill>
                <a:latin typeface="微软雅黑" pitchFamily="34" charset="-122"/>
                <a:ea typeface="微软雅黑" pitchFamily="34" charset="-122"/>
              </a:endParaRPr>
            </a:p>
            <a:p>
              <a:pPr algn="ctr"/>
              <a:r>
                <a:rPr lang="zh-CN" altLang="en-US" b="1" dirty="0" smtClean="0">
                  <a:solidFill>
                    <a:schemeClr val="bg1"/>
                  </a:solidFill>
                  <a:latin typeface="微软雅黑" pitchFamily="34" charset="-122"/>
                  <a:ea typeface="微软雅黑" pitchFamily="34" charset="-122"/>
                </a:rPr>
                <a:t>收藏</a:t>
              </a:r>
              <a:endParaRPr lang="zh-CN" altLang="en-US" b="1" dirty="0">
                <a:solidFill>
                  <a:schemeClr val="bg1"/>
                </a:solidFill>
                <a:latin typeface="微软雅黑" pitchFamily="34" charset="-122"/>
                <a:ea typeface="微软雅黑" pitchFamily="34" charset="-122"/>
              </a:endParaRPr>
            </a:p>
          </p:txBody>
        </p:sp>
        <p:sp>
          <p:nvSpPr>
            <p:cNvPr id="30" name="心形 29"/>
            <p:cNvSpPr/>
            <p:nvPr/>
          </p:nvSpPr>
          <p:spPr>
            <a:xfrm>
              <a:off x="6608464" y="5694496"/>
              <a:ext cx="414334" cy="384838"/>
            </a:xfrm>
            <a:prstGeom prst="heart">
              <a:avLst/>
            </a:prstGeom>
            <a:solidFill>
              <a:srgbClr val="FF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69850" h="38100" prst="cross"/>
              </a:sp3d>
            </a:bodyPr>
            <a:lstStyle/>
            <a:p>
              <a:pPr algn="ctr"/>
              <a:endParaRPr lang="zh-CN" altLang="en-US" b="1">
                <a:latin typeface="微软雅黑" pitchFamily="34" charset="-122"/>
                <a:ea typeface="微软雅黑" pitchFamily="34" charset="-122"/>
              </a:endParaRPr>
            </a:p>
          </p:txBody>
        </p:sp>
        <p:sp>
          <p:nvSpPr>
            <p:cNvPr id="31" name="矩形 30"/>
            <p:cNvSpPr/>
            <p:nvPr/>
          </p:nvSpPr>
          <p:spPr>
            <a:xfrm>
              <a:off x="5533107" y="4860410"/>
              <a:ext cx="1000082" cy="369332"/>
            </a:xfrm>
            <a:prstGeom prst="rect">
              <a:avLst/>
            </a:prstGeom>
          </p:spPr>
          <p:txBody>
            <a:bodyPr wrap="none">
              <a:spAutoFit/>
              <a:scene3d>
                <a:camera prst="orthographicFront"/>
                <a:lightRig rig="threePt" dir="t"/>
              </a:scene3d>
              <a:sp3d extrusionH="57150">
                <a:bevelT w="69850" h="38100" prst="cross"/>
              </a:sp3d>
            </a:bodyPr>
            <a:lstStyle/>
            <a:p>
              <a:r>
                <a:rPr lang="en-US" altLang="zh-CN" b="1" spc="-150" dirty="0" smtClean="0">
                  <a:solidFill>
                    <a:schemeClr val="bg1"/>
                  </a:solidFill>
                  <a:latin typeface="微软雅黑" pitchFamily="34" charset="-122"/>
                  <a:ea typeface="微软雅黑" pitchFamily="34" charset="-122"/>
                </a:rPr>
                <a:t>ACTION</a:t>
              </a:r>
              <a:endParaRPr lang="zh-CN" altLang="en-US" b="1" spc="-150" dirty="0">
                <a:solidFill>
                  <a:schemeClr val="bg1"/>
                </a:solidFill>
                <a:latin typeface="微软雅黑" pitchFamily="34" charset="-122"/>
                <a:ea typeface="微软雅黑" pitchFamily="34" charset="-122"/>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44151" y="3470942"/>
            <a:ext cx="8452253" cy="2786082"/>
            <a:chOff x="905521" y="1150518"/>
            <a:chExt cx="7582410" cy="2499359"/>
          </a:xfrm>
        </p:grpSpPr>
        <p:pic>
          <p:nvPicPr>
            <p:cNvPr id="5" name="Picture 2"/>
            <p:cNvPicPr>
              <a:picLocks noChangeAspect="1" noChangeArrowheads="1"/>
            </p:cNvPicPr>
            <p:nvPr/>
          </p:nvPicPr>
          <p:blipFill>
            <a:blip r:embed="rId2" cstate="print"/>
            <a:srcRect/>
            <a:stretch>
              <a:fillRect/>
            </a:stretch>
          </p:blipFill>
          <p:spPr bwMode="auto">
            <a:xfrm>
              <a:off x="3282781" y="1168786"/>
              <a:ext cx="5205150" cy="2479181"/>
            </a:xfrm>
            <a:prstGeom prst="rect">
              <a:avLst/>
            </a:prstGeom>
            <a:noFill/>
            <a:ln w="3175">
              <a:solidFill>
                <a:schemeClr val="accent3"/>
              </a:solidFill>
              <a:miter lim="800000"/>
              <a:headEnd/>
              <a:tailEnd/>
            </a:ln>
            <a:effectLst>
              <a:outerShdw blurRad="50800" dist="38100" dir="2700000" algn="tl" rotWithShape="0">
                <a:prstClr val="black">
                  <a:alpha val="40000"/>
                </a:prstClr>
              </a:outerShdw>
            </a:effectLst>
          </p:spPr>
        </p:pic>
        <p:pic>
          <p:nvPicPr>
            <p:cNvPr id="6" name="Picture 3"/>
            <p:cNvPicPr>
              <a:picLocks noChangeAspect="1" noChangeArrowheads="1"/>
            </p:cNvPicPr>
            <p:nvPr/>
          </p:nvPicPr>
          <p:blipFill>
            <a:blip r:embed="rId3" cstate="print"/>
            <a:srcRect/>
            <a:stretch>
              <a:fillRect/>
            </a:stretch>
          </p:blipFill>
          <p:spPr bwMode="auto">
            <a:xfrm>
              <a:off x="905521" y="1150518"/>
              <a:ext cx="1671650" cy="2499359"/>
            </a:xfrm>
            <a:prstGeom prst="rect">
              <a:avLst/>
            </a:prstGeom>
            <a:noFill/>
            <a:ln w="3175">
              <a:solidFill>
                <a:schemeClr val="accent3"/>
              </a:solidFill>
              <a:miter lim="800000"/>
              <a:headEnd/>
              <a:tailEnd/>
            </a:ln>
            <a:effectLst>
              <a:outerShdw blurRad="50800" dist="38100" dir="2700000" algn="tl" rotWithShape="0">
                <a:prstClr val="black">
                  <a:alpha val="40000"/>
                </a:prstClr>
              </a:outerShdw>
            </a:effectLst>
          </p:spPr>
        </p:pic>
        <p:cxnSp>
          <p:nvCxnSpPr>
            <p:cNvPr id="7" name="直接箭头连接符 6"/>
            <p:cNvCxnSpPr>
              <a:stCxn id="6" idx="3"/>
              <a:endCxn id="5" idx="1"/>
            </p:cNvCxnSpPr>
            <p:nvPr/>
          </p:nvCxnSpPr>
          <p:spPr>
            <a:xfrm>
              <a:off x="2577171" y="2400197"/>
              <a:ext cx="705610" cy="8180"/>
            </a:xfrm>
            <a:prstGeom prst="straightConnector1">
              <a:avLst/>
            </a:prstGeom>
            <a:ln w="38100">
              <a:solidFill>
                <a:schemeClr val="accent3">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538440" y="1928802"/>
            <a:ext cx="3262432" cy="1446550"/>
          </a:xfrm>
          <a:prstGeom prst="rect">
            <a:avLst/>
          </a:prstGeom>
          <a:noFill/>
        </p:spPr>
        <p:txBody>
          <a:bodyPr wrap="none" rtlCol="0">
            <a:spAutoFit/>
            <a:scene3d>
              <a:camera prst="orthographicFront"/>
              <a:lightRig rig="threePt" dir="t"/>
            </a:scene3d>
            <a:sp3d extrusionH="57150">
              <a:bevelT w="69850" h="38100" prst="cross"/>
            </a:sp3d>
          </a:bodyPr>
          <a:lstStyle/>
          <a:p>
            <a:r>
              <a:rPr lang="en-US" altLang="zh-CN" sz="2000" b="1" dirty="0" smtClean="0">
                <a:solidFill>
                  <a:srgbClr val="FF0000"/>
                </a:solidFill>
                <a:latin typeface="Helvetica Condensed" pitchFamily="34" charset="0"/>
                <a:ea typeface="微软雅黑" pitchFamily="34" charset="-122"/>
              </a:rPr>
              <a:t>REFERENCE</a:t>
            </a:r>
            <a:r>
              <a:rPr lang="en-US" altLang="zh-CN" sz="2800" b="1" dirty="0" smtClean="0">
                <a:solidFill>
                  <a:srgbClr val="FF0000"/>
                </a:solidFill>
                <a:latin typeface="Helvetica Condensed" pitchFamily="34" charset="0"/>
                <a:ea typeface="微软雅黑" pitchFamily="34" charset="-122"/>
              </a:rPr>
              <a:t> </a:t>
            </a:r>
          </a:p>
          <a:p>
            <a:r>
              <a:rPr lang="zh-CN" altLang="en-US" sz="6000" b="1" dirty="0" smtClean="0">
                <a:latin typeface="微软雅黑" pitchFamily="34" charset="-122"/>
                <a:ea typeface="微软雅黑" pitchFamily="34" charset="-122"/>
              </a:rPr>
              <a:t>印象笔记</a:t>
            </a:r>
            <a:endParaRPr lang="en-US" altLang="zh-CN" sz="6000" b="1" dirty="0" smtClean="0">
              <a:latin typeface="微软雅黑" pitchFamily="34" charset="-122"/>
              <a:ea typeface="微软雅黑" pitchFamily="34" charset="-122"/>
            </a:endParaRPr>
          </a:p>
        </p:txBody>
      </p:sp>
      <p:sp>
        <p:nvSpPr>
          <p:cNvPr id="16" name="TextBox 15"/>
          <p:cNvSpPr txBox="1"/>
          <p:nvPr/>
        </p:nvSpPr>
        <p:spPr>
          <a:xfrm>
            <a:off x="4016896" y="1049238"/>
            <a:ext cx="5675930" cy="2446824"/>
          </a:xfrm>
          <a:prstGeom prst="rect">
            <a:avLst/>
          </a:prstGeom>
          <a:noFill/>
        </p:spPr>
        <p:txBody>
          <a:bodyPr wrap="square" rtlCol="0">
            <a:spAutoFit/>
            <a:scene3d>
              <a:camera prst="orthographicFront"/>
              <a:lightRig rig="threePt" dir="t"/>
            </a:scene3d>
            <a:sp3d extrusionH="57150">
              <a:bevelT w="69850" h="38100" prst="cross"/>
            </a:sp3d>
          </a:bodyPr>
          <a:lstStyle/>
          <a:p>
            <a:pPr algn="r">
              <a:lnSpc>
                <a:spcPct val="150000"/>
              </a:lnSpc>
            </a:pPr>
            <a:r>
              <a:rPr lang="zh-CN" altLang="en-US" sz="2400" b="1" dirty="0" smtClean="0">
                <a:solidFill>
                  <a:srgbClr val="FF0000"/>
                </a:solidFill>
                <a:latin typeface="微软雅黑" pitchFamily="34" charset="-122"/>
                <a:ea typeface="微软雅黑" pitchFamily="34" charset="-122"/>
              </a:rPr>
              <a:t>云共享</a:t>
            </a:r>
            <a:r>
              <a:rPr lang="en-US" altLang="zh-CN" sz="2400" b="1" dirty="0" smtClean="0">
                <a:solidFill>
                  <a:srgbClr val="FF0000"/>
                </a:solidFill>
                <a:latin typeface="微软雅黑" pitchFamily="34" charset="-122"/>
                <a:ea typeface="微软雅黑" pitchFamily="34" charset="-122"/>
              </a:rPr>
              <a:t>-</a:t>
            </a:r>
            <a:r>
              <a:rPr lang="zh-CN" altLang="en-US" sz="2400" b="1" dirty="0" smtClean="0">
                <a:solidFill>
                  <a:srgbClr val="FF0000"/>
                </a:solidFill>
                <a:latin typeface="微软雅黑" pitchFamily="34" charset="-122"/>
                <a:ea typeface="微软雅黑" pitchFamily="34" charset="-122"/>
              </a:rPr>
              <a:t>案例素材库</a:t>
            </a:r>
            <a:endParaRPr lang="en-US" altLang="zh-CN" sz="2400" b="1" dirty="0" smtClean="0">
              <a:solidFill>
                <a:srgbClr val="FF0000"/>
              </a:solidFill>
              <a:latin typeface="微软雅黑" pitchFamily="34" charset="-122"/>
              <a:ea typeface="微软雅黑" pitchFamily="34" charset="-122"/>
            </a:endParaRPr>
          </a:p>
          <a:p>
            <a:pPr algn="r">
              <a:lnSpc>
                <a:spcPct val="150000"/>
              </a:lnSpc>
            </a:pPr>
            <a:r>
              <a:rPr lang="zh-CN" altLang="en-US" b="1" u="sng" dirty="0" smtClean="0">
                <a:solidFill>
                  <a:srgbClr val="FF0000"/>
                </a:solidFill>
                <a:latin typeface="微软雅黑" pitchFamily="34" charset="-122"/>
                <a:ea typeface="微软雅黑" pitchFamily="34" charset="-122"/>
              </a:rPr>
              <a:t>快速收藏优秀案例</a:t>
            </a:r>
            <a:endParaRPr lang="en-US" altLang="zh-CN" b="1" u="sng" dirty="0" smtClean="0">
              <a:solidFill>
                <a:srgbClr val="FF0000"/>
              </a:solidFill>
              <a:latin typeface="微软雅黑" pitchFamily="34" charset="-122"/>
              <a:ea typeface="微软雅黑" pitchFamily="34" charset="-122"/>
            </a:endParaRPr>
          </a:p>
          <a:p>
            <a:pPr algn="r">
              <a:lnSpc>
                <a:spcPct val="150000"/>
              </a:lnSpc>
            </a:pPr>
            <a:r>
              <a:rPr lang="zh-CN" altLang="en-US" sz="2000" b="1" dirty="0" smtClean="0">
                <a:latin typeface="微软雅黑" pitchFamily="34" charset="-122"/>
                <a:ea typeface="微软雅黑" pitchFamily="34" charset="-122"/>
              </a:rPr>
              <a:t>多数广告案例是视频，易消耗移动端用户流量</a:t>
            </a:r>
            <a:endParaRPr lang="en-US" altLang="zh-CN" sz="2000" b="1" dirty="0" smtClean="0">
              <a:latin typeface="微软雅黑" pitchFamily="34" charset="-122"/>
              <a:ea typeface="微软雅黑" pitchFamily="34" charset="-122"/>
            </a:endParaRPr>
          </a:p>
          <a:p>
            <a:pPr algn="r">
              <a:lnSpc>
                <a:spcPct val="150000"/>
              </a:lnSpc>
            </a:pPr>
            <a:r>
              <a:rPr lang="zh-CN" altLang="en-US" sz="2000" b="1" dirty="0" smtClean="0">
                <a:latin typeface="微软雅黑" pitchFamily="34" charset="-122"/>
                <a:ea typeface="微软雅黑" pitchFamily="34" charset="-122"/>
              </a:rPr>
              <a:t>因此，参考印象笔记</a:t>
            </a:r>
            <a:r>
              <a:rPr lang="en-US" altLang="zh-CN" sz="2000" b="1" dirty="0" smtClean="0">
                <a:latin typeface="微软雅黑" pitchFamily="34" charset="-122"/>
                <a:ea typeface="微软雅黑" pitchFamily="34" charset="-122"/>
              </a:rPr>
              <a:t>PC</a:t>
            </a:r>
            <a:r>
              <a:rPr lang="zh-CN" altLang="en-US" sz="2000" b="1" dirty="0" smtClean="0">
                <a:latin typeface="微软雅黑" pitchFamily="34" charset="-122"/>
                <a:ea typeface="微软雅黑" pitchFamily="34" charset="-122"/>
              </a:rPr>
              <a:t>、手机、</a:t>
            </a:r>
            <a:r>
              <a:rPr lang="en-US" altLang="zh-CN" sz="2000" b="1" dirty="0" err="1" smtClean="0">
                <a:latin typeface="微软雅黑" pitchFamily="34" charset="-122"/>
                <a:ea typeface="微软雅黑" pitchFamily="34" charset="-122"/>
              </a:rPr>
              <a:t>iPad</a:t>
            </a:r>
            <a:r>
              <a:rPr lang="zh-CN" altLang="en-US" sz="2000" b="1" dirty="0" smtClean="0">
                <a:latin typeface="微软雅黑" pitchFamily="34" charset="-122"/>
                <a:ea typeface="微软雅黑" pitchFamily="34" charset="-122"/>
              </a:rPr>
              <a:t>多端口</a:t>
            </a:r>
            <a:endParaRPr lang="en-US" altLang="zh-CN" sz="2000" b="1" dirty="0" smtClean="0">
              <a:latin typeface="微软雅黑" pitchFamily="34" charset="-122"/>
              <a:ea typeface="微软雅黑" pitchFamily="34" charset="-122"/>
            </a:endParaRPr>
          </a:p>
          <a:p>
            <a:pPr algn="r">
              <a:lnSpc>
                <a:spcPct val="150000"/>
              </a:lnSpc>
            </a:pPr>
            <a:r>
              <a:rPr lang="zh-CN" altLang="en-US" sz="2000" b="1" dirty="0" smtClean="0">
                <a:latin typeface="微软雅黑" pitchFamily="34" charset="-122"/>
                <a:ea typeface="微软雅黑" pitchFamily="34" charset="-122"/>
              </a:rPr>
              <a:t>共同作业的模式，能够利于用户规整素材库</a:t>
            </a:r>
            <a:endParaRPr lang="en-US" altLang="zh-CN" sz="2000" b="1" dirty="0" smtClean="0">
              <a:latin typeface="微软雅黑" pitchFamily="34" charset="-122"/>
              <a:ea typeface="微软雅黑" pitchFamily="34" charset="-122"/>
            </a:endParaRPr>
          </a:p>
        </p:txBody>
      </p:sp>
      <p:grpSp>
        <p:nvGrpSpPr>
          <p:cNvPr id="17" name="组合 16"/>
          <p:cNvGrpSpPr/>
          <p:nvPr/>
        </p:nvGrpSpPr>
        <p:grpSpPr>
          <a:xfrm>
            <a:off x="4524372" y="5214950"/>
            <a:ext cx="2071702" cy="1357322"/>
            <a:chOff x="7254256" y="4765802"/>
            <a:chExt cx="2071702" cy="1357322"/>
          </a:xfrm>
        </p:grpSpPr>
        <p:sp>
          <p:nvSpPr>
            <p:cNvPr id="19" name="矩形 18"/>
            <p:cNvSpPr/>
            <p:nvPr/>
          </p:nvSpPr>
          <p:spPr>
            <a:xfrm>
              <a:off x="7254256" y="4765802"/>
              <a:ext cx="2071702" cy="1357322"/>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69850" h="38100" prst="cross"/>
              </a:sp3d>
            </a:bodyPr>
            <a:lstStyle/>
            <a:p>
              <a:pPr algn="ctr"/>
              <a:endParaRPr lang="zh-CN" altLang="en-US" b="1">
                <a:latin typeface="微软雅黑" pitchFamily="34" charset="-122"/>
                <a:ea typeface="微软雅黑" pitchFamily="34" charset="-122"/>
              </a:endParaRPr>
            </a:p>
          </p:txBody>
        </p:sp>
        <p:sp>
          <p:nvSpPr>
            <p:cNvPr id="20" name="TextBox 19"/>
            <p:cNvSpPr txBox="1"/>
            <p:nvPr/>
          </p:nvSpPr>
          <p:spPr>
            <a:xfrm>
              <a:off x="7868479" y="5295651"/>
              <a:ext cx="877163" cy="369332"/>
            </a:xfrm>
            <a:prstGeom prst="rect">
              <a:avLst/>
            </a:prstGeom>
            <a:noFill/>
          </p:spPr>
          <p:txBody>
            <a:bodyPr wrap="none" rtlCol="0">
              <a:spAutoFit/>
              <a:scene3d>
                <a:camera prst="orthographicFront"/>
                <a:lightRig rig="threePt" dir="t"/>
              </a:scene3d>
              <a:sp3d extrusionH="57150">
                <a:bevelT w="69850" h="38100" prst="cross"/>
              </a:sp3d>
            </a:bodyPr>
            <a:lstStyle/>
            <a:p>
              <a:r>
                <a:rPr lang="zh-CN" altLang="en-US" b="1" dirty="0">
                  <a:solidFill>
                    <a:schemeClr val="bg1"/>
                  </a:solidFill>
                  <a:latin typeface="微软雅黑" pitchFamily="34" charset="-122"/>
                  <a:ea typeface="微软雅黑" pitchFamily="34" charset="-122"/>
                </a:rPr>
                <a:t>云共享</a:t>
              </a:r>
            </a:p>
          </p:txBody>
        </p:sp>
        <p:sp>
          <p:nvSpPr>
            <p:cNvPr id="21" name="云形 20"/>
            <p:cNvSpPr/>
            <p:nvPr/>
          </p:nvSpPr>
          <p:spPr>
            <a:xfrm>
              <a:off x="8587799" y="5623058"/>
              <a:ext cx="666720" cy="414334"/>
            </a:xfrm>
            <a:prstGeom prst="cloud">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69850" h="38100" prst="cross"/>
              </a:sp3d>
            </a:bodyPr>
            <a:lstStyle/>
            <a:p>
              <a:pPr algn="ctr"/>
              <a:endParaRPr lang="zh-CN" altLang="en-US" b="1">
                <a:latin typeface="微软雅黑" pitchFamily="34" charset="-122"/>
                <a:ea typeface="微软雅黑" pitchFamily="34" charset="-122"/>
              </a:endParaRPr>
            </a:p>
          </p:txBody>
        </p:sp>
        <p:sp>
          <p:nvSpPr>
            <p:cNvPr id="22" name="矩形 21"/>
            <p:cNvSpPr/>
            <p:nvPr/>
          </p:nvSpPr>
          <p:spPr>
            <a:xfrm>
              <a:off x="7827139" y="4860410"/>
              <a:ext cx="883575" cy="369332"/>
            </a:xfrm>
            <a:prstGeom prst="rect">
              <a:avLst/>
            </a:prstGeom>
          </p:spPr>
          <p:txBody>
            <a:bodyPr wrap="none">
              <a:spAutoFit/>
              <a:scene3d>
                <a:camera prst="orthographicFront"/>
                <a:lightRig rig="threePt" dir="t"/>
              </a:scene3d>
              <a:sp3d extrusionH="57150">
                <a:bevelT w="69850" h="38100" prst="cross"/>
              </a:sp3d>
            </a:bodyPr>
            <a:lstStyle/>
            <a:p>
              <a:r>
                <a:rPr lang="en-US" altLang="zh-CN" b="1" spc="-150" dirty="0" smtClean="0">
                  <a:solidFill>
                    <a:schemeClr val="bg1"/>
                  </a:solidFill>
                  <a:latin typeface="微软雅黑" pitchFamily="34" charset="-122"/>
                  <a:ea typeface="微软雅黑" pitchFamily="34" charset="-122"/>
                </a:rPr>
                <a:t>SHARE</a:t>
              </a:r>
              <a:endParaRPr lang="zh-CN" altLang="en-US" b="1" spc="-150" dirty="0">
                <a:solidFill>
                  <a:schemeClr val="bg1"/>
                </a:solidFill>
                <a:latin typeface="微软雅黑" pitchFamily="34" charset="-122"/>
                <a:ea typeface="微软雅黑" pitchFamily="34" charset="-122"/>
              </a:endParaRPr>
            </a:p>
          </p:txBody>
        </p:sp>
      </p:grpSp>
      <p:pic>
        <p:nvPicPr>
          <p:cNvPr id="23" name="Picture 8" descr="C:\Users\new\Desktop\app icon\IMG_0091.PNG"/>
          <p:cNvPicPr>
            <a:picLocks noChangeAspect="1" noChangeArrowheads="1"/>
          </p:cNvPicPr>
          <p:nvPr/>
        </p:nvPicPr>
        <p:blipFill>
          <a:blip r:embed="rId4" cstate="print"/>
          <a:srcRect/>
          <a:stretch>
            <a:fillRect/>
          </a:stretch>
        </p:blipFill>
        <p:spPr bwMode="auto">
          <a:xfrm>
            <a:off x="442681" y="404664"/>
            <a:ext cx="1557991" cy="1512168"/>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6538442" y="2631782"/>
            <a:ext cx="3029892" cy="35719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387574" y="3989104"/>
            <a:ext cx="1357322" cy="1285884"/>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462401" y="2631782"/>
            <a:ext cx="3029892" cy="35719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601622" y="3631914"/>
            <a:ext cx="2000265" cy="200026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46262" y="2631782"/>
            <a:ext cx="2857520" cy="3571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387177" y="4131980"/>
            <a:ext cx="1285884" cy="1285884"/>
          </a:xfrm>
          <a:prstGeom prst="ellipse">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887243" y="2988972"/>
            <a:ext cx="1285884" cy="1285884"/>
          </a:xfrm>
          <a:prstGeom prst="ellipse">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772240" y="4274856"/>
            <a:ext cx="1785950" cy="1785950"/>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15607" y="2703220"/>
            <a:ext cx="1714512" cy="178595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543224" y="1977086"/>
            <a:ext cx="5345880" cy="523220"/>
          </a:xfrm>
          <a:prstGeom prst="rect">
            <a:avLst/>
          </a:prstGeom>
          <a:noFill/>
        </p:spPr>
        <p:txBody>
          <a:bodyPr wrap="square" rtlCol="0">
            <a:spAutoFit/>
            <a:scene3d>
              <a:camera prst="orthographicFront"/>
              <a:lightRig rig="threePt" dir="t"/>
            </a:scene3d>
            <a:sp3d extrusionH="57150">
              <a:bevelT w="69850" h="38100" prst="cross"/>
            </a:sp3d>
          </a:bodyPr>
          <a:lstStyle/>
          <a:p>
            <a:r>
              <a:rPr lang="zh-CN" altLang="en-US" sz="2800" b="1" dirty="0" smtClean="0">
                <a:solidFill>
                  <a:srgbClr val="FF0000"/>
                </a:solidFill>
                <a:latin typeface="微软雅黑" pitchFamily="34" charset="-122"/>
                <a:ea typeface="微软雅黑" pitchFamily="34" charset="-122"/>
              </a:rPr>
              <a:t>广告门首款</a:t>
            </a:r>
            <a:r>
              <a:rPr lang="en-US" altLang="zh-CN" sz="2800" b="1" dirty="0" smtClean="0">
                <a:solidFill>
                  <a:srgbClr val="FF0000"/>
                </a:solidFill>
                <a:latin typeface="微软雅黑" pitchFamily="34" charset="-122"/>
                <a:ea typeface="微软雅黑" pitchFamily="34" charset="-122"/>
              </a:rPr>
              <a:t>APP</a:t>
            </a:r>
            <a:r>
              <a:rPr lang="zh-CN" altLang="en-US" sz="2800" b="1" dirty="0" smtClean="0">
                <a:solidFill>
                  <a:srgbClr val="FF0000"/>
                </a:solidFill>
                <a:latin typeface="微软雅黑" pitchFamily="34" charset="-122"/>
                <a:ea typeface="微软雅黑" pitchFamily="34" charset="-122"/>
              </a:rPr>
              <a:t>的功能架构策略</a:t>
            </a:r>
            <a:endParaRPr lang="zh-CN" altLang="en-US" sz="2800" b="1" dirty="0">
              <a:solidFill>
                <a:srgbClr val="FF0000"/>
              </a:solidFill>
              <a:latin typeface="微软雅黑" pitchFamily="34" charset="-122"/>
              <a:ea typeface="微软雅黑" pitchFamily="34" charset="-122"/>
            </a:endParaRPr>
          </a:p>
        </p:txBody>
      </p:sp>
      <p:sp>
        <p:nvSpPr>
          <p:cNvPr id="8" name="TextBox 7"/>
          <p:cNvSpPr txBox="1"/>
          <p:nvPr/>
        </p:nvSpPr>
        <p:spPr>
          <a:xfrm>
            <a:off x="3802931" y="3281218"/>
            <a:ext cx="697627" cy="707886"/>
          </a:xfrm>
          <a:prstGeom prst="rect">
            <a:avLst/>
          </a:prstGeom>
          <a:noFill/>
        </p:spPr>
        <p:txBody>
          <a:bodyPr wrap="none" rtlCol="0">
            <a:spAutoFit/>
            <a:scene3d>
              <a:camera prst="orthographicFront"/>
              <a:lightRig rig="threePt" dir="t"/>
            </a:scene3d>
            <a:sp3d extrusionH="57150">
              <a:bevelT w="69850" h="38100" prst="cross"/>
            </a:sp3d>
          </a:bodyPr>
          <a:lstStyle/>
          <a:p>
            <a:r>
              <a:rPr lang="en-US" altLang="zh-CN" sz="2000" b="1" dirty="0" smtClean="0">
                <a:solidFill>
                  <a:schemeClr val="bg1"/>
                </a:solidFill>
                <a:latin typeface="微软雅黑" pitchFamily="34" charset="-122"/>
                <a:ea typeface="微软雅黑" pitchFamily="34" charset="-122"/>
              </a:rPr>
              <a:t>RSS</a:t>
            </a:r>
          </a:p>
          <a:p>
            <a:r>
              <a:rPr lang="zh-CN" altLang="en-US" sz="2000" b="1" dirty="0" smtClean="0">
                <a:solidFill>
                  <a:schemeClr val="bg1"/>
                </a:solidFill>
                <a:latin typeface="微软雅黑" pitchFamily="34" charset="-122"/>
                <a:ea typeface="微软雅黑" pitchFamily="34" charset="-122"/>
              </a:rPr>
              <a:t>订阅</a:t>
            </a:r>
            <a:endParaRPr lang="zh-CN" altLang="en-US" sz="2000" b="1" dirty="0">
              <a:solidFill>
                <a:schemeClr val="bg1"/>
              </a:solidFill>
              <a:latin typeface="微软雅黑" pitchFamily="34" charset="-122"/>
              <a:ea typeface="微软雅黑" pitchFamily="34" charset="-122"/>
            </a:endParaRPr>
          </a:p>
        </p:txBody>
      </p:sp>
      <p:sp>
        <p:nvSpPr>
          <p:cNvPr id="10" name="TextBox 9"/>
          <p:cNvSpPr txBox="1"/>
          <p:nvPr/>
        </p:nvSpPr>
        <p:spPr>
          <a:xfrm>
            <a:off x="3175453" y="4846360"/>
            <a:ext cx="954107" cy="707886"/>
          </a:xfrm>
          <a:prstGeom prst="rect">
            <a:avLst/>
          </a:prstGeom>
          <a:noFill/>
        </p:spPr>
        <p:txBody>
          <a:bodyPr wrap="none" rtlCol="0">
            <a:spAutoFit/>
            <a:scene3d>
              <a:camera prst="orthographicFront"/>
              <a:lightRig rig="threePt" dir="t"/>
            </a:scene3d>
            <a:sp3d extrusionH="57150">
              <a:bevelT w="69850" h="38100" prst="cross"/>
            </a:sp3d>
          </a:bodyPr>
          <a:lstStyle/>
          <a:p>
            <a:pPr algn="ctr"/>
            <a:r>
              <a:rPr lang="zh-CN" altLang="en-US" sz="2000" b="1" dirty="0" smtClean="0">
                <a:solidFill>
                  <a:schemeClr val="bg1"/>
                </a:solidFill>
                <a:latin typeface="微软雅黑" pitchFamily="34" charset="-122"/>
                <a:ea typeface="微软雅黑" pitchFamily="34" charset="-122"/>
              </a:rPr>
              <a:t>笔记</a:t>
            </a:r>
            <a:endParaRPr lang="en-US" altLang="zh-CN" sz="2000" b="1" dirty="0" smtClean="0">
              <a:solidFill>
                <a:schemeClr val="bg1"/>
              </a:solidFill>
              <a:latin typeface="微软雅黑" pitchFamily="34" charset="-122"/>
              <a:ea typeface="微软雅黑" pitchFamily="34" charset="-122"/>
            </a:endParaRPr>
          </a:p>
          <a:p>
            <a:pPr algn="ctr"/>
            <a:r>
              <a:rPr lang="zh-CN" altLang="en-US" sz="2000" b="1" dirty="0" smtClean="0">
                <a:solidFill>
                  <a:schemeClr val="bg1"/>
                </a:solidFill>
                <a:latin typeface="微软雅黑" pitchFamily="34" charset="-122"/>
                <a:ea typeface="微软雅黑" pitchFamily="34" charset="-122"/>
              </a:rPr>
              <a:t>云收藏</a:t>
            </a:r>
            <a:endParaRPr lang="zh-CN" altLang="en-US" sz="2000" b="1" dirty="0">
              <a:solidFill>
                <a:schemeClr val="bg1"/>
              </a:solidFill>
              <a:latin typeface="微软雅黑" pitchFamily="34" charset="-122"/>
              <a:ea typeface="微软雅黑" pitchFamily="34" charset="-122"/>
            </a:endParaRPr>
          </a:p>
        </p:txBody>
      </p:sp>
      <p:sp>
        <p:nvSpPr>
          <p:cNvPr id="12" name="TextBox 11"/>
          <p:cNvSpPr txBox="1"/>
          <p:nvPr/>
        </p:nvSpPr>
        <p:spPr>
          <a:xfrm>
            <a:off x="5220903" y="3346164"/>
            <a:ext cx="595035" cy="584775"/>
          </a:xfrm>
          <a:prstGeom prst="rect">
            <a:avLst/>
          </a:prstGeom>
          <a:noFill/>
        </p:spPr>
        <p:txBody>
          <a:bodyPr wrap="none" rtlCol="0">
            <a:spAutoFit/>
            <a:scene3d>
              <a:camera prst="orthographicFront"/>
              <a:lightRig rig="threePt" dir="t"/>
            </a:scene3d>
            <a:sp3d extrusionH="57150">
              <a:bevelT w="69850" h="38100" prst="cross"/>
            </a:sp3d>
          </a:bodyPr>
          <a:lstStyle/>
          <a:p>
            <a:r>
              <a:rPr lang="zh-CN" altLang="en-US" sz="1600" b="1" dirty="0" smtClean="0">
                <a:solidFill>
                  <a:schemeClr val="bg1"/>
                </a:solidFill>
                <a:latin typeface="微软雅黑" pitchFamily="34" charset="-122"/>
                <a:ea typeface="微软雅黑" pitchFamily="34" charset="-122"/>
              </a:rPr>
              <a:t>招聘</a:t>
            </a:r>
            <a:endParaRPr lang="en-US" altLang="zh-CN" sz="1600" b="1" dirty="0" smtClean="0">
              <a:solidFill>
                <a:schemeClr val="bg1"/>
              </a:solidFill>
              <a:latin typeface="微软雅黑" pitchFamily="34" charset="-122"/>
              <a:ea typeface="微软雅黑" pitchFamily="34" charset="-122"/>
            </a:endParaRPr>
          </a:p>
          <a:p>
            <a:r>
              <a:rPr lang="zh-CN" altLang="en-US" sz="1600" b="1" dirty="0" smtClean="0">
                <a:solidFill>
                  <a:schemeClr val="bg1"/>
                </a:solidFill>
                <a:latin typeface="微软雅黑" pitchFamily="34" charset="-122"/>
                <a:ea typeface="微软雅黑" pitchFamily="34" charset="-122"/>
              </a:rPr>
              <a:t>专区</a:t>
            </a:r>
            <a:endParaRPr lang="zh-CN" altLang="en-US" sz="1600" b="1" dirty="0">
              <a:solidFill>
                <a:schemeClr val="bg1"/>
              </a:solidFill>
              <a:latin typeface="微软雅黑" pitchFamily="34" charset="-122"/>
              <a:ea typeface="微软雅黑" pitchFamily="34" charset="-122"/>
            </a:endParaRPr>
          </a:p>
        </p:txBody>
      </p:sp>
      <p:sp>
        <p:nvSpPr>
          <p:cNvPr id="14" name="TextBox 13"/>
          <p:cNvSpPr txBox="1"/>
          <p:nvPr/>
        </p:nvSpPr>
        <p:spPr>
          <a:xfrm>
            <a:off x="4530054" y="4475901"/>
            <a:ext cx="1005403" cy="584775"/>
          </a:xfrm>
          <a:prstGeom prst="rect">
            <a:avLst/>
          </a:prstGeom>
          <a:noFill/>
        </p:spPr>
        <p:txBody>
          <a:bodyPr wrap="none" rtlCol="0">
            <a:spAutoFit/>
            <a:scene3d>
              <a:camera prst="orthographicFront"/>
              <a:lightRig rig="threePt" dir="t"/>
            </a:scene3d>
            <a:sp3d extrusionH="57150">
              <a:bevelT w="69850" h="38100" prst="cross"/>
            </a:sp3d>
          </a:bodyPr>
          <a:lstStyle/>
          <a:p>
            <a:pPr algn="ctr"/>
            <a:r>
              <a:rPr lang="zh-CN" altLang="en-US" sz="1600" b="1" dirty="0" smtClean="0">
                <a:solidFill>
                  <a:schemeClr val="bg1"/>
                </a:solidFill>
                <a:latin typeface="微软雅黑" pitchFamily="34" charset="-122"/>
                <a:ea typeface="微软雅黑" pitchFamily="34" charset="-122"/>
              </a:rPr>
              <a:t>打通</a:t>
            </a:r>
            <a:endParaRPr lang="en-US" altLang="zh-CN" sz="1600" b="1" dirty="0" smtClean="0">
              <a:solidFill>
                <a:schemeClr val="bg1"/>
              </a:solidFill>
              <a:latin typeface="微软雅黑" pitchFamily="34" charset="-122"/>
              <a:ea typeface="微软雅黑" pitchFamily="34" charset="-122"/>
            </a:endParaRPr>
          </a:p>
          <a:p>
            <a:pPr algn="ctr"/>
            <a:r>
              <a:rPr lang="zh-CN" altLang="en-US" sz="1600" b="1" dirty="0" smtClean="0">
                <a:solidFill>
                  <a:schemeClr val="bg1"/>
                </a:solidFill>
                <a:latin typeface="微软雅黑" pitchFamily="34" charset="-122"/>
                <a:ea typeface="微软雅黑" pitchFamily="34" charset="-122"/>
              </a:rPr>
              <a:t>社交媒体</a:t>
            </a:r>
            <a:endParaRPr lang="zh-CN" altLang="en-US" sz="1600" b="1" dirty="0">
              <a:solidFill>
                <a:schemeClr val="bg1"/>
              </a:solidFill>
              <a:latin typeface="微软雅黑" pitchFamily="34" charset="-122"/>
              <a:ea typeface="微软雅黑" pitchFamily="34" charset="-122"/>
            </a:endParaRPr>
          </a:p>
        </p:txBody>
      </p:sp>
      <p:sp>
        <p:nvSpPr>
          <p:cNvPr id="15" name="椭圆 14"/>
          <p:cNvSpPr/>
          <p:nvPr/>
        </p:nvSpPr>
        <p:spPr>
          <a:xfrm>
            <a:off x="2272173" y="3203286"/>
            <a:ext cx="1285884" cy="1285884"/>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52406" y="3417600"/>
            <a:ext cx="2214578" cy="2143140"/>
          </a:xfrm>
          <a:prstGeom prst="ellipse">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838515" y="4241821"/>
            <a:ext cx="1415772" cy="461665"/>
          </a:xfrm>
          <a:prstGeom prst="rect">
            <a:avLst/>
          </a:prstGeom>
          <a:noFill/>
        </p:spPr>
        <p:txBody>
          <a:bodyPr wrap="none" rtlCol="0">
            <a:spAutoFit/>
            <a:scene3d>
              <a:camera prst="orthographicFront"/>
              <a:lightRig rig="threePt" dir="t"/>
            </a:scene3d>
            <a:sp3d extrusionH="57150">
              <a:bevelT w="69850" h="38100" prst="cross"/>
            </a:sp3d>
          </a:bodyPr>
          <a:lstStyle/>
          <a:p>
            <a:r>
              <a:rPr lang="zh-CN" altLang="en-US" sz="2400" b="1" dirty="0" smtClean="0">
                <a:solidFill>
                  <a:schemeClr val="bg1"/>
                </a:solidFill>
                <a:latin typeface="微软雅黑" pitchFamily="34" charset="-122"/>
                <a:ea typeface="微软雅黑" pitchFamily="34" charset="-122"/>
              </a:rPr>
              <a:t>资讯阅读</a:t>
            </a:r>
            <a:endParaRPr lang="zh-CN" altLang="en-US" sz="2400" b="1" dirty="0">
              <a:solidFill>
                <a:schemeClr val="bg1"/>
              </a:solidFill>
              <a:latin typeface="微软雅黑" pitchFamily="34" charset="-122"/>
              <a:ea typeface="微软雅黑" pitchFamily="34" charset="-122"/>
            </a:endParaRPr>
          </a:p>
        </p:txBody>
      </p:sp>
      <p:sp>
        <p:nvSpPr>
          <p:cNvPr id="16" name="TextBox 15"/>
          <p:cNvSpPr txBox="1"/>
          <p:nvPr/>
        </p:nvSpPr>
        <p:spPr>
          <a:xfrm>
            <a:off x="2605834" y="3560478"/>
            <a:ext cx="595035" cy="584775"/>
          </a:xfrm>
          <a:prstGeom prst="rect">
            <a:avLst/>
          </a:prstGeom>
          <a:noFill/>
        </p:spPr>
        <p:txBody>
          <a:bodyPr wrap="none" rtlCol="0">
            <a:spAutoFit/>
            <a:scene3d>
              <a:camera prst="orthographicFront"/>
              <a:lightRig rig="threePt" dir="t"/>
            </a:scene3d>
            <a:sp3d extrusionH="57150">
              <a:bevelT w="69850" h="38100" prst="cross"/>
            </a:sp3d>
          </a:bodyPr>
          <a:lstStyle/>
          <a:p>
            <a:r>
              <a:rPr lang="zh-CN" altLang="en-US" sz="1600" b="1" dirty="0" smtClean="0">
                <a:solidFill>
                  <a:schemeClr val="bg1"/>
                </a:solidFill>
                <a:latin typeface="微软雅黑" pitchFamily="34" charset="-122"/>
                <a:ea typeface="微软雅黑" pitchFamily="34" charset="-122"/>
              </a:rPr>
              <a:t>频道</a:t>
            </a:r>
            <a:endParaRPr lang="en-US" altLang="zh-CN" sz="1600" b="1" dirty="0" smtClean="0">
              <a:solidFill>
                <a:schemeClr val="bg1"/>
              </a:solidFill>
              <a:latin typeface="微软雅黑" pitchFamily="34" charset="-122"/>
              <a:ea typeface="微软雅黑" pitchFamily="34" charset="-122"/>
            </a:endParaRPr>
          </a:p>
          <a:p>
            <a:r>
              <a:rPr lang="zh-CN" altLang="en-US" sz="1600" b="1" dirty="0" smtClean="0">
                <a:solidFill>
                  <a:schemeClr val="bg1"/>
                </a:solidFill>
                <a:latin typeface="微软雅黑" pitchFamily="34" charset="-122"/>
                <a:ea typeface="微软雅黑" pitchFamily="34" charset="-122"/>
              </a:rPr>
              <a:t>专栏</a:t>
            </a:r>
            <a:endParaRPr lang="zh-CN" altLang="en-US" sz="1600" b="1" dirty="0">
              <a:solidFill>
                <a:schemeClr val="bg1"/>
              </a:solidFill>
              <a:latin typeface="微软雅黑" pitchFamily="34" charset="-122"/>
              <a:ea typeface="微软雅黑" pitchFamily="34" charset="-122"/>
            </a:endParaRPr>
          </a:p>
        </p:txBody>
      </p:sp>
      <p:sp>
        <p:nvSpPr>
          <p:cNvPr id="19" name="TextBox 18"/>
          <p:cNvSpPr txBox="1"/>
          <p:nvPr/>
        </p:nvSpPr>
        <p:spPr>
          <a:xfrm>
            <a:off x="557661" y="2740858"/>
            <a:ext cx="1210588" cy="400110"/>
          </a:xfrm>
          <a:prstGeom prst="rect">
            <a:avLst/>
          </a:prstGeom>
          <a:noFill/>
        </p:spPr>
        <p:txBody>
          <a:bodyPr wrap="none" rtlCol="0">
            <a:spAutoFit/>
            <a:scene3d>
              <a:camera prst="orthographicFront"/>
              <a:lightRig rig="threePt" dir="t"/>
            </a:scene3d>
            <a:sp3d extrusionH="57150">
              <a:bevelT w="69850" h="38100" prst="cross"/>
            </a:sp3d>
          </a:bodyPr>
          <a:lstStyle/>
          <a:p>
            <a:r>
              <a:rPr lang="zh-CN" altLang="en-US" sz="2000" b="1" dirty="0" smtClean="0">
                <a:latin typeface="微软雅黑" pitchFamily="34" charset="-122"/>
                <a:ea typeface="微软雅黑" pitchFamily="34" charset="-122"/>
              </a:rPr>
              <a:t>所有用户</a:t>
            </a:r>
            <a:endParaRPr lang="zh-CN" altLang="en-US" sz="2000" b="1" dirty="0">
              <a:latin typeface="微软雅黑" pitchFamily="34" charset="-122"/>
              <a:ea typeface="微软雅黑" pitchFamily="34" charset="-122"/>
            </a:endParaRPr>
          </a:p>
        </p:txBody>
      </p:sp>
      <p:sp>
        <p:nvSpPr>
          <p:cNvPr id="20" name="TextBox 19"/>
          <p:cNvSpPr txBox="1"/>
          <p:nvPr/>
        </p:nvSpPr>
        <p:spPr>
          <a:xfrm>
            <a:off x="4304928" y="5517232"/>
            <a:ext cx="2043440" cy="707886"/>
          </a:xfrm>
          <a:prstGeom prst="rect">
            <a:avLst/>
          </a:prstGeom>
          <a:noFill/>
        </p:spPr>
        <p:txBody>
          <a:bodyPr wrap="square" rtlCol="0">
            <a:spAutoFit/>
            <a:scene3d>
              <a:camera prst="orthographicFront"/>
              <a:lightRig rig="threePt" dir="t"/>
            </a:scene3d>
            <a:sp3d extrusionH="57150">
              <a:bevelT w="69850" h="38100" prst="cross"/>
            </a:sp3d>
          </a:bodyPr>
          <a:lstStyle/>
          <a:p>
            <a:pPr algn="r"/>
            <a:r>
              <a:rPr lang="zh-CN" altLang="en-US" sz="2000" b="1" dirty="0" smtClean="0">
                <a:solidFill>
                  <a:schemeClr val="bg1"/>
                </a:solidFill>
                <a:latin typeface="微软雅黑" pitchFamily="34" charset="-122"/>
                <a:ea typeface="微软雅黑" pitchFamily="34" charset="-122"/>
              </a:rPr>
              <a:t>有进一步</a:t>
            </a:r>
            <a:endParaRPr lang="en-US" altLang="zh-CN" sz="2000" b="1" dirty="0" smtClean="0">
              <a:solidFill>
                <a:schemeClr val="bg1"/>
              </a:solidFill>
              <a:latin typeface="微软雅黑" pitchFamily="34" charset="-122"/>
              <a:ea typeface="微软雅黑" pitchFamily="34" charset="-122"/>
            </a:endParaRPr>
          </a:p>
          <a:p>
            <a:pPr algn="r"/>
            <a:r>
              <a:rPr lang="zh-CN" altLang="en-US" sz="2000" b="1" dirty="0" smtClean="0">
                <a:solidFill>
                  <a:schemeClr val="bg1"/>
                </a:solidFill>
                <a:latin typeface="微软雅黑" pitchFamily="34" charset="-122"/>
                <a:ea typeface="微软雅黑" pitchFamily="34" charset="-122"/>
              </a:rPr>
              <a:t>细分需求的用户</a:t>
            </a:r>
            <a:endParaRPr lang="zh-CN" altLang="en-US" sz="2000" b="1" dirty="0">
              <a:solidFill>
                <a:schemeClr val="bg1"/>
              </a:solidFill>
              <a:latin typeface="微软雅黑" pitchFamily="34" charset="-122"/>
              <a:ea typeface="微软雅黑" pitchFamily="34" charset="-122"/>
            </a:endParaRPr>
          </a:p>
        </p:txBody>
      </p:sp>
      <p:sp>
        <p:nvSpPr>
          <p:cNvPr id="23" name="TextBox 22"/>
          <p:cNvSpPr txBox="1"/>
          <p:nvPr/>
        </p:nvSpPr>
        <p:spPr>
          <a:xfrm>
            <a:off x="6032554" y="4241821"/>
            <a:ext cx="1107996" cy="830997"/>
          </a:xfrm>
          <a:prstGeom prst="rect">
            <a:avLst/>
          </a:prstGeom>
          <a:noFill/>
        </p:spPr>
        <p:txBody>
          <a:bodyPr wrap="none" rtlCol="0">
            <a:spAutoFit/>
            <a:scene3d>
              <a:camera prst="orthographicFront"/>
              <a:lightRig rig="threePt" dir="t"/>
            </a:scene3d>
            <a:sp3d extrusionH="57150">
              <a:bevelT w="69850" h="38100" prst="cross"/>
            </a:sp3d>
          </a:bodyPr>
          <a:lstStyle/>
          <a:p>
            <a:pPr algn="ctr"/>
            <a:r>
              <a:rPr lang="zh-CN" altLang="en-US" sz="2400" b="1" dirty="0" smtClean="0">
                <a:latin typeface="微软雅黑" pitchFamily="34" charset="-122"/>
                <a:ea typeface="微软雅黑" pitchFamily="34" charset="-122"/>
              </a:rPr>
              <a:t>广告</a:t>
            </a:r>
            <a:endParaRPr lang="en-US" altLang="zh-CN" sz="2400" b="1" dirty="0" smtClean="0">
              <a:latin typeface="微软雅黑" pitchFamily="34" charset="-122"/>
              <a:ea typeface="微软雅黑" pitchFamily="34" charset="-122"/>
            </a:endParaRPr>
          </a:p>
          <a:p>
            <a:pPr algn="ctr"/>
            <a:r>
              <a:rPr lang="zh-CN" altLang="en-US" sz="2400" b="1" dirty="0" smtClean="0">
                <a:latin typeface="微软雅黑" pitchFamily="34" charset="-122"/>
                <a:ea typeface="微软雅黑" pitchFamily="34" charset="-122"/>
              </a:rPr>
              <a:t>工具箱</a:t>
            </a:r>
            <a:endParaRPr lang="zh-CN" altLang="en-US" sz="2400" b="1" dirty="0">
              <a:latin typeface="微软雅黑" pitchFamily="34" charset="-122"/>
              <a:ea typeface="微软雅黑" pitchFamily="34" charset="-122"/>
            </a:endParaRPr>
          </a:p>
        </p:txBody>
      </p:sp>
      <p:sp>
        <p:nvSpPr>
          <p:cNvPr id="25" name="TextBox 24"/>
          <p:cNvSpPr txBox="1"/>
          <p:nvPr/>
        </p:nvSpPr>
        <p:spPr>
          <a:xfrm>
            <a:off x="7688074" y="4361044"/>
            <a:ext cx="766557" cy="584775"/>
          </a:xfrm>
          <a:prstGeom prst="rect">
            <a:avLst/>
          </a:prstGeom>
          <a:noFill/>
        </p:spPr>
        <p:txBody>
          <a:bodyPr wrap="none" rtlCol="0">
            <a:spAutoFit/>
            <a:scene3d>
              <a:camera prst="orthographicFront"/>
              <a:lightRig rig="threePt" dir="t"/>
            </a:scene3d>
            <a:sp3d extrusionH="57150">
              <a:bevelT w="69850" h="38100" prst="cross"/>
            </a:sp3d>
          </a:bodyPr>
          <a:lstStyle/>
          <a:p>
            <a:pPr algn="ctr"/>
            <a:r>
              <a:rPr lang="en-US" altLang="zh-CN" sz="1600" b="1" dirty="0" smtClean="0">
                <a:solidFill>
                  <a:schemeClr val="bg1"/>
                </a:solidFill>
                <a:latin typeface="微软雅黑" pitchFamily="34" charset="-122"/>
                <a:ea typeface="微软雅黑" pitchFamily="34" charset="-122"/>
              </a:rPr>
              <a:t>TIPS</a:t>
            </a:r>
          </a:p>
          <a:p>
            <a:pPr algn="ctr"/>
            <a:r>
              <a:rPr lang="en-US" altLang="zh-CN" sz="1600" b="1" dirty="0" smtClean="0">
                <a:solidFill>
                  <a:schemeClr val="bg1"/>
                </a:solidFill>
                <a:latin typeface="微软雅黑" pitchFamily="34" charset="-122"/>
                <a:ea typeface="微软雅黑" pitchFamily="34" charset="-122"/>
              </a:rPr>
              <a:t>LBS</a:t>
            </a:r>
            <a:r>
              <a:rPr lang="zh-CN" altLang="en-US" sz="1600" b="1" dirty="0" smtClean="0">
                <a:solidFill>
                  <a:schemeClr val="bg1"/>
                </a:solidFill>
                <a:latin typeface="微软雅黑" pitchFamily="34" charset="-122"/>
                <a:ea typeface="微软雅黑" pitchFamily="34" charset="-122"/>
              </a:rPr>
              <a:t>等</a:t>
            </a:r>
            <a:endParaRPr lang="zh-CN" altLang="en-US" sz="1600" b="1" dirty="0">
              <a:solidFill>
                <a:schemeClr val="bg1"/>
              </a:solidFill>
              <a:latin typeface="微软雅黑" pitchFamily="34" charset="-122"/>
              <a:ea typeface="微软雅黑" pitchFamily="34" charset="-122"/>
            </a:endParaRPr>
          </a:p>
        </p:txBody>
      </p:sp>
      <p:sp>
        <p:nvSpPr>
          <p:cNvPr id="26" name="TextBox 25"/>
          <p:cNvSpPr txBox="1"/>
          <p:nvPr/>
        </p:nvSpPr>
        <p:spPr>
          <a:xfrm>
            <a:off x="7101821" y="2646532"/>
            <a:ext cx="2428892" cy="1015663"/>
          </a:xfrm>
          <a:prstGeom prst="rect">
            <a:avLst/>
          </a:prstGeom>
          <a:noFill/>
        </p:spPr>
        <p:txBody>
          <a:bodyPr wrap="square" rtlCol="0">
            <a:spAutoFit/>
            <a:scene3d>
              <a:camera prst="orthographicFront"/>
              <a:lightRig rig="threePt" dir="t"/>
            </a:scene3d>
            <a:sp3d extrusionH="57150">
              <a:bevelT w="69850" h="38100" prst="cross"/>
            </a:sp3d>
          </a:bodyPr>
          <a:lstStyle/>
          <a:p>
            <a:pPr algn="r"/>
            <a:r>
              <a:rPr lang="zh-CN" altLang="en-US" sz="2000" b="1" dirty="0" smtClean="0">
                <a:solidFill>
                  <a:schemeClr val="bg1"/>
                </a:solidFill>
                <a:latin typeface="微软雅黑" pitchFamily="34" charset="-122"/>
                <a:ea typeface="微软雅黑" pitchFamily="34" charset="-122"/>
              </a:rPr>
              <a:t>广告从业人员及</a:t>
            </a:r>
            <a:endParaRPr lang="en-US" altLang="zh-CN" sz="2000" b="1" dirty="0" smtClean="0">
              <a:solidFill>
                <a:schemeClr val="bg1"/>
              </a:solidFill>
              <a:latin typeface="微软雅黑" pitchFamily="34" charset="-122"/>
              <a:ea typeface="微软雅黑" pitchFamily="34" charset="-122"/>
            </a:endParaRPr>
          </a:p>
          <a:p>
            <a:pPr algn="r"/>
            <a:r>
              <a:rPr lang="zh-CN" altLang="en-US" sz="2000" b="1" dirty="0" smtClean="0">
                <a:solidFill>
                  <a:schemeClr val="bg1"/>
                </a:solidFill>
                <a:latin typeface="微软雅黑" pitchFamily="34" charset="-122"/>
                <a:ea typeface="微软雅黑" pitchFamily="34" charset="-122"/>
              </a:rPr>
              <a:t>其他有相关功能需求的用户</a:t>
            </a:r>
            <a:endParaRPr lang="zh-CN" altLang="en-US" sz="2000" b="1"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slide(fromLeft)">
                                      <p:cBhvr>
                                        <p:cTn id="7" dur="500"/>
                                        <p:tgtEl>
                                          <p:spTgt spid="17"/>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slide(fromLeft)">
                                      <p:cBhvr>
                                        <p:cTn id="10" dur="500"/>
                                        <p:tgtEl>
                                          <p:spTgt spid="9"/>
                                        </p:tgtEl>
                                      </p:cBhvr>
                                    </p:animEffect>
                                  </p:childTnLst>
                                </p:cTn>
                              </p:par>
                              <p:par>
                                <p:cTn id="11" presetID="1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slide(fromLeft)">
                                      <p:cBhvr>
                                        <p:cTn id="13" dur="500"/>
                                        <p:tgtEl>
                                          <p:spTgt spid="7"/>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slide(fromLeft)">
                                      <p:cBhvr>
                                        <p:cTn id="16" dur="500"/>
                                        <p:tgtEl>
                                          <p:spTgt spid="8"/>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slide(fromLeft)">
                                      <p:cBhvr>
                                        <p:cTn id="19" dur="500"/>
                                        <p:tgtEl>
                                          <p:spTgt spid="10"/>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slide(fromLeft)">
                                      <p:cBhvr>
                                        <p:cTn id="22" dur="500"/>
                                        <p:tgtEl>
                                          <p:spTgt spid="15"/>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slide(fromLeft)">
                                      <p:cBhvr>
                                        <p:cTn id="25" dur="500"/>
                                        <p:tgtEl>
                                          <p:spTgt spid="5"/>
                                        </p:tgtEl>
                                      </p:cBhvr>
                                    </p:animEffect>
                                  </p:childTnLst>
                                </p:cTn>
                              </p:par>
                              <p:par>
                                <p:cTn id="26" presetID="12" presetClass="entr" presetSubtype="8"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slide(fromLeft)">
                                      <p:cBhvr>
                                        <p:cTn id="28" dur="500"/>
                                        <p:tgtEl>
                                          <p:spTgt spid="6"/>
                                        </p:tgtEl>
                                      </p:cBhvr>
                                    </p:animEffect>
                                  </p:childTnLst>
                                </p:cTn>
                              </p:par>
                              <p:par>
                                <p:cTn id="29" presetID="12" presetClass="entr" presetSubtype="8"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slide(fromLeft)">
                                      <p:cBhvr>
                                        <p:cTn id="31" dur="500"/>
                                        <p:tgtEl>
                                          <p:spTgt spid="16"/>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slide(fromLeft)">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slide(fromLeft)">
                                      <p:cBhvr>
                                        <p:cTn id="39" dur="500"/>
                                        <p:tgtEl>
                                          <p:spTgt spid="18"/>
                                        </p:tgtEl>
                                      </p:cBhvr>
                                    </p:animEffect>
                                  </p:childTnLst>
                                </p:cTn>
                              </p:par>
                              <p:par>
                                <p:cTn id="40" presetID="12" presetClass="entr" presetSubtype="8"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slide(fromLeft)">
                                      <p:cBhvr>
                                        <p:cTn id="42" dur="500"/>
                                        <p:tgtEl>
                                          <p:spTgt spid="11"/>
                                        </p:tgtEl>
                                      </p:cBhvr>
                                    </p:animEffect>
                                  </p:childTnLst>
                                </p:cTn>
                              </p:par>
                              <p:par>
                                <p:cTn id="43" presetID="12" presetClass="entr" presetSubtype="8"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slide(fromLeft)">
                                      <p:cBhvr>
                                        <p:cTn id="45" dur="500"/>
                                        <p:tgtEl>
                                          <p:spTgt spid="12"/>
                                        </p:tgtEl>
                                      </p:cBhvr>
                                    </p:animEffect>
                                  </p:childTnLst>
                                </p:cTn>
                              </p:par>
                              <p:par>
                                <p:cTn id="46" presetID="12" presetClass="entr" presetSubtype="8"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slide(fromLeft)">
                                      <p:cBhvr>
                                        <p:cTn id="48" dur="500"/>
                                        <p:tgtEl>
                                          <p:spTgt spid="13"/>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slide(fromLeft)">
                                      <p:cBhvr>
                                        <p:cTn id="51" dur="500"/>
                                        <p:tgtEl>
                                          <p:spTgt spid="14"/>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slide(fromLeft)">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8"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slide(fromLeft)">
                                      <p:cBhvr>
                                        <p:cTn id="59" dur="500"/>
                                        <p:tgtEl>
                                          <p:spTgt spid="22"/>
                                        </p:tgtEl>
                                      </p:cBhvr>
                                    </p:animEffect>
                                  </p:childTnLst>
                                </p:cTn>
                              </p:par>
                              <p:par>
                                <p:cTn id="60" presetID="12" presetClass="entr" presetSubtype="8"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slide(fromLeft)">
                                      <p:cBhvr>
                                        <p:cTn id="62" dur="500"/>
                                        <p:tgtEl>
                                          <p:spTgt spid="23"/>
                                        </p:tgtEl>
                                      </p:cBhvr>
                                    </p:animEffect>
                                  </p:childTnLst>
                                </p:cTn>
                              </p:par>
                              <p:par>
                                <p:cTn id="63" presetID="12" presetClass="entr" presetSubtype="8"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slide(fromLeft)">
                                      <p:cBhvr>
                                        <p:cTn id="65" dur="500"/>
                                        <p:tgtEl>
                                          <p:spTgt spid="24"/>
                                        </p:tgtEl>
                                      </p:cBhvr>
                                    </p:animEffect>
                                  </p:childTnLst>
                                </p:cTn>
                              </p:par>
                              <p:par>
                                <p:cTn id="66" presetID="12" presetClass="entr" presetSubtype="8"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slide(fromLeft)">
                                      <p:cBhvr>
                                        <p:cTn id="68" dur="500"/>
                                        <p:tgtEl>
                                          <p:spTgt spid="25"/>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slide(fromLeft)">
                                      <p:cBhvr>
                                        <p:cTn id="71" dur="500"/>
                                        <p:tgtEl>
                                          <p:spTgt spid="21"/>
                                        </p:tgtEl>
                                      </p:cBhvr>
                                    </p:animEffect>
                                  </p:childTnLst>
                                </p:cTn>
                              </p:par>
                              <p:par>
                                <p:cTn id="72" presetID="12" presetClass="entr" presetSubtype="8"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slide(fromLeft)">
                                      <p:cBhvr>
                                        <p:cTn id="7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18" grpId="0" animBg="1"/>
      <p:bldP spid="22" grpId="0" animBg="1"/>
      <p:bldP spid="17" grpId="0" animBg="1"/>
      <p:bldP spid="13" grpId="0" animBg="1"/>
      <p:bldP spid="11" grpId="0" animBg="1"/>
      <p:bldP spid="9" grpId="0" animBg="1"/>
      <p:bldP spid="7" grpId="0" animBg="1"/>
      <p:bldP spid="8" grpId="0"/>
      <p:bldP spid="10" grpId="0"/>
      <p:bldP spid="12" grpId="0"/>
      <p:bldP spid="14" grpId="0"/>
      <p:bldP spid="15" grpId="0" animBg="1"/>
      <p:bldP spid="5" grpId="0" animBg="1"/>
      <p:bldP spid="6" grpId="0"/>
      <p:bldP spid="16" grpId="0"/>
      <p:bldP spid="19" grpId="0"/>
      <p:bldP spid="20" grpId="0"/>
      <p:bldP spid="23" grpId="0"/>
      <p:bldP spid="25"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3844" y="3416813"/>
            <a:ext cx="2127505" cy="400110"/>
          </a:xfrm>
          <a:prstGeom prst="rect">
            <a:avLst/>
          </a:prstGeom>
          <a:noFill/>
        </p:spPr>
        <p:txBody>
          <a:bodyPr wrap="none" rtlCol="0">
            <a:spAutoFit/>
            <a:scene3d>
              <a:camera prst="orthographicFront"/>
              <a:lightRig rig="threePt" dir="t"/>
            </a:scene3d>
            <a:sp3d extrusionH="57150">
              <a:bevelT w="69850" h="38100" prst="cross"/>
            </a:sp3d>
          </a:bodyPr>
          <a:lstStyle/>
          <a:p>
            <a:pPr>
              <a:buFont typeface="Wingdings" pitchFamily="2" charset="2"/>
              <a:buChar char="u"/>
            </a:pPr>
            <a:r>
              <a:rPr lang="en-US" altLang="zh-CN" sz="2000" b="1" spc="-150" dirty="0" smtClean="0">
                <a:latin typeface="微软雅黑" pitchFamily="34" charset="-122"/>
                <a:ea typeface="微软雅黑" pitchFamily="34" charset="-122"/>
              </a:rPr>
              <a:t> APPS</a:t>
            </a:r>
            <a:r>
              <a:rPr lang="zh-CN" altLang="en-US" sz="2000" b="1" dirty="0" smtClean="0">
                <a:latin typeface="微软雅黑" pitchFamily="34" charset="-122"/>
                <a:ea typeface="微软雅黑" pitchFamily="34" charset="-122"/>
              </a:rPr>
              <a:t>发展概况</a:t>
            </a:r>
            <a:endParaRPr lang="en-US" altLang="zh-CN" sz="2000" b="1" dirty="0" smtClean="0">
              <a:latin typeface="微软雅黑" pitchFamily="34" charset="-122"/>
              <a:ea typeface="微软雅黑" pitchFamily="34" charset="-122"/>
            </a:endParaRPr>
          </a:p>
        </p:txBody>
      </p:sp>
      <p:sp>
        <p:nvSpPr>
          <p:cNvPr id="7" name="矩形 6"/>
          <p:cNvSpPr/>
          <p:nvPr/>
        </p:nvSpPr>
        <p:spPr>
          <a:xfrm>
            <a:off x="533516" y="5013176"/>
            <a:ext cx="1078980" cy="553998"/>
          </a:xfrm>
          <a:prstGeom prst="rect">
            <a:avLst/>
          </a:prstGeom>
        </p:spPr>
        <p:txBody>
          <a:bodyPr wrap="square">
            <a:spAutoFit/>
            <a:scene3d>
              <a:camera prst="orthographicFront"/>
              <a:lightRig rig="threePt" dir="t"/>
            </a:scene3d>
            <a:sp3d extrusionH="57150">
              <a:bevelT w="69850" h="38100" prst="cross"/>
            </a:sp3d>
          </a:bodyPr>
          <a:lstStyle/>
          <a:p>
            <a:pPr lvl="0">
              <a:lnSpc>
                <a:spcPct val="150000"/>
              </a:lnSpc>
              <a:buFont typeface="Wingdings" pitchFamily="2" charset="2"/>
              <a:buChar char="u"/>
            </a:pPr>
            <a:r>
              <a:rPr lang="zh-CN" altLang="en-US" sz="2000" b="1" dirty="0" smtClean="0">
                <a:latin typeface="微软雅黑" pitchFamily="34" charset="-122"/>
                <a:ea typeface="微软雅黑" pitchFamily="34" charset="-122"/>
              </a:rPr>
              <a:t> 总结</a:t>
            </a:r>
            <a:endParaRPr lang="en-US" altLang="zh-CN" sz="2000" b="1" dirty="0" smtClean="0">
              <a:latin typeface="微软雅黑" pitchFamily="34" charset="-122"/>
              <a:ea typeface="微软雅黑" pitchFamily="34" charset="-122"/>
            </a:endParaRPr>
          </a:p>
        </p:txBody>
      </p:sp>
      <p:sp>
        <p:nvSpPr>
          <p:cNvPr id="8" name="TextBox 7"/>
          <p:cNvSpPr txBox="1"/>
          <p:nvPr/>
        </p:nvSpPr>
        <p:spPr>
          <a:xfrm>
            <a:off x="532376" y="4593528"/>
            <a:ext cx="4536504" cy="400110"/>
          </a:xfrm>
          <a:prstGeom prst="rect">
            <a:avLst/>
          </a:prstGeom>
          <a:noFill/>
        </p:spPr>
        <p:txBody>
          <a:bodyPr wrap="square" rtlCol="0">
            <a:spAutoFit/>
            <a:scene3d>
              <a:camera prst="orthographicFront"/>
              <a:lightRig rig="threePt" dir="t"/>
            </a:scene3d>
            <a:sp3d extrusionH="57150">
              <a:bevelT w="69850" h="38100" prst="cross"/>
            </a:sp3d>
          </a:bodyPr>
          <a:lstStyle/>
          <a:p>
            <a:pPr>
              <a:buFont typeface="Wingdings" pitchFamily="2" charset="2"/>
              <a:buChar char="u"/>
            </a:pPr>
            <a:r>
              <a:rPr lang="zh-CN" altLang="en-US" sz="2000" b="1" dirty="0" smtClean="0">
                <a:latin typeface="微软雅黑" pitchFamily="34" charset="-122"/>
                <a:ea typeface="微软雅黑" pitchFamily="34" charset="-122"/>
              </a:rPr>
              <a:t> 广告门</a:t>
            </a:r>
            <a:r>
              <a:rPr lang="en-US" altLang="zh-CN" sz="2000" b="1" spc="-150" dirty="0" smtClean="0">
                <a:latin typeface="微软雅黑" pitchFamily="34" charset="-122"/>
                <a:ea typeface="微软雅黑" pitchFamily="34" charset="-122"/>
              </a:rPr>
              <a:t>APP</a:t>
            </a:r>
            <a:r>
              <a:rPr lang="zh-CN" altLang="en-US" sz="2000" b="1" dirty="0" smtClean="0">
                <a:latin typeface="微软雅黑" pitchFamily="34" charset="-122"/>
                <a:ea typeface="微软雅黑" pitchFamily="34" charset="-122"/>
              </a:rPr>
              <a:t>策略及功能架构</a:t>
            </a:r>
            <a:endParaRPr lang="zh-CN" altLang="en-US" sz="2000" b="1" dirty="0">
              <a:latin typeface="微软雅黑" pitchFamily="34" charset="-122"/>
              <a:ea typeface="微软雅黑" pitchFamily="34" charset="-122"/>
            </a:endParaRPr>
          </a:p>
        </p:txBody>
      </p:sp>
      <p:sp>
        <p:nvSpPr>
          <p:cNvPr id="9" name="矩形 8"/>
          <p:cNvSpPr/>
          <p:nvPr/>
        </p:nvSpPr>
        <p:spPr>
          <a:xfrm>
            <a:off x="523844" y="5644020"/>
            <a:ext cx="3098054" cy="499624"/>
          </a:xfrm>
          <a:prstGeom prst="rect">
            <a:avLst/>
          </a:prstGeom>
        </p:spPr>
        <p:txBody>
          <a:bodyPr wrap="square">
            <a:spAutoFit/>
            <a:scene3d>
              <a:camera prst="orthographicFront"/>
              <a:lightRig rig="threePt" dir="t"/>
            </a:scene3d>
            <a:sp3d extrusionH="57150">
              <a:bevelT w="69850" h="38100" prst="cross"/>
            </a:sp3d>
          </a:bodyPr>
          <a:lstStyle/>
          <a:p>
            <a:pPr lvl="0">
              <a:lnSpc>
                <a:spcPct val="150000"/>
              </a:lnSpc>
              <a:buFont typeface="Wingdings" pitchFamily="2" charset="2"/>
              <a:buChar char="u"/>
            </a:pPr>
            <a:r>
              <a:rPr lang="zh-CN" altLang="en-US" sz="2000" b="1" dirty="0" smtClean="0">
                <a:latin typeface="微软雅黑" pitchFamily="34" charset="-122"/>
                <a:ea typeface="微软雅黑" pitchFamily="34" charset="-122"/>
              </a:rPr>
              <a:t> 运营建议</a:t>
            </a:r>
            <a:r>
              <a:rPr lang="en-US" altLang="zh-CN" sz="2000" b="1" dirty="0" smtClean="0">
                <a:latin typeface="微软雅黑" pitchFamily="34" charset="-122"/>
                <a:ea typeface="微软雅黑" pitchFamily="34" charset="-122"/>
              </a:rPr>
              <a:t>&amp;</a:t>
            </a:r>
            <a:r>
              <a:rPr lang="zh-CN" altLang="en-US" sz="2000" b="1" dirty="0" smtClean="0">
                <a:latin typeface="微软雅黑" pitchFamily="34" charset="-122"/>
                <a:ea typeface="微软雅黑" pitchFamily="34" charset="-122"/>
              </a:rPr>
              <a:t>时间表</a:t>
            </a:r>
            <a:endParaRPr lang="en-US" altLang="zh-CN" sz="2000" b="1" dirty="0" smtClean="0">
              <a:latin typeface="微软雅黑" pitchFamily="34" charset="-122"/>
              <a:ea typeface="微软雅黑" pitchFamily="34" charset="-122"/>
            </a:endParaRPr>
          </a:p>
        </p:txBody>
      </p:sp>
      <p:sp>
        <p:nvSpPr>
          <p:cNvPr id="10" name="TextBox 9"/>
          <p:cNvSpPr txBox="1"/>
          <p:nvPr/>
        </p:nvSpPr>
        <p:spPr>
          <a:xfrm>
            <a:off x="523844" y="4005064"/>
            <a:ext cx="2556948" cy="400110"/>
          </a:xfrm>
          <a:prstGeom prst="rect">
            <a:avLst/>
          </a:prstGeom>
          <a:noFill/>
        </p:spPr>
        <p:txBody>
          <a:bodyPr wrap="square" rtlCol="0">
            <a:spAutoFit/>
            <a:scene3d>
              <a:camera prst="orthographicFront"/>
              <a:lightRig rig="threePt" dir="t"/>
            </a:scene3d>
            <a:sp3d extrusionH="57150">
              <a:bevelT w="69850" h="38100" prst="cross"/>
            </a:sp3d>
          </a:bodyPr>
          <a:lstStyle/>
          <a:p>
            <a:pPr>
              <a:buFont typeface="Wingdings" pitchFamily="2" charset="2"/>
              <a:buChar char="u"/>
            </a:pPr>
            <a:r>
              <a:rPr lang="zh-CN" altLang="en-US" sz="2000" b="1" dirty="0" smtClean="0">
                <a:latin typeface="微软雅黑" pitchFamily="34" charset="-122"/>
                <a:ea typeface="微软雅黑" pitchFamily="34" charset="-122"/>
              </a:rPr>
              <a:t> 案例分析</a:t>
            </a:r>
            <a:endParaRPr lang="zh-CN" altLang="en-US" sz="2000" b="1" dirty="0">
              <a:latin typeface="微软雅黑" pitchFamily="34" charset="-122"/>
              <a:ea typeface="微软雅黑" pitchFamily="34" charset="-122"/>
            </a:endParaRPr>
          </a:p>
        </p:txBody>
      </p:sp>
      <p:sp>
        <p:nvSpPr>
          <p:cNvPr id="11" name="TextBox 10"/>
          <p:cNvSpPr txBox="1"/>
          <p:nvPr/>
        </p:nvSpPr>
        <p:spPr>
          <a:xfrm>
            <a:off x="523844" y="1643492"/>
            <a:ext cx="1723549" cy="1323439"/>
          </a:xfrm>
          <a:prstGeom prst="rect">
            <a:avLst/>
          </a:prstGeom>
          <a:noFill/>
        </p:spPr>
        <p:txBody>
          <a:bodyPr wrap="none" rtlCol="0">
            <a:spAutoFit/>
            <a:scene3d>
              <a:camera prst="orthographicFront"/>
              <a:lightRig rig="threePt" dir="t"/>
            </a:scene3d>
            <a:sp3d extrusionH="57150">
              <a:bevelT w="69850" h="38100" prst="cross"/>
            </a:sp3d>
          </a:bodyPr>
          <a:lstStyle/>
          <a:p>
            <a:r>
              <a:rPr lang="en-US" altLang="zh-CN" sz="2000" b="1" dirty="0" smtClean="0">
                <a:solidFill>
                  <a:srgbClr val="FF0000"/>
                </a:solidFill>
                <a:latin typeface="Helvetica Condensed" pitchFamily="34" charset="0"/>
                <a:ea typeface="微软雅黑" pitchFamily="34" charset="-122"/>
              </a:rPr>
              <a:t>AGENDA</a:t>
            </a:r>
          </a:p>
          <a:p>
            <a:r>
              <a:rPr lang="zh-CN" altLang="en-US" sz="6000" b="1" dirty="0" smtClean="0">
                <a:latin typeface="微软雅黑" pitchFamily="34" charset="-122"/>
                <a:ea typeface="微软雅黑" pitchFamily="34" charset="-122"/>
              </a:rPr>
              <a:t>目录</a:t>
            </a:r>
            <a:endParaRPr lang="en-US" altLang="zh-CN" sz="6000" b="1"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0759" y="2969659"/>
            <a:ext cx="7622600" cy="1323439"/>
          </a:xfrm>
          <a:prstGeom prst="rect">
            <a:avLst/>
          </a:prstGeom>
          <a:noFill/>
        </p:spPr>
        <p:txBody>
          <a:bodyPr wrap="none" rtlCol="0">
            <a:spAutoFit/>
            <a:scene3d>
              <a:camera prst="orthographicFront"/>
              <a:lightRig rig="threePt" dir="t"/>
            </a:scene3d>
            <a:sp3d extrusionH="57150">
              <a:bevelT w="69850" h="38100" prst="cross"/>
            </a:sp3d>
          </a:bodyPr>
          <a:lstStyle/>
          <a:p>
            <a:r>
              <a:rPr lang="en-US" altLang="zh-CN" sz="2000" b="1" dirty="0" smtClean="0">
                <a:solidFill>
                  <a:srgbClr val="FF0000"/>
                </a:solidFill>
                <a:latin typeface="Helvetica Condensed" pitchFamily="34" charset="0"/>
                <a:ea typeface="微软雅黑" pitchFamily="34" charset="-122"/>
              </a:rPr>
              <a:t>INTERACTION EXPERIENCE </a:t>
            </a:r>
          </a:p>
          <a:p>
            <a:r>
              <a:rPr lang="zh-CN" altLang="en-US" sz="6000" b="1" dirty="0" smtClean="0">
                <a:latin typeface="微软雅黑" pitchFamily="34" charset="-122"/>
                <a:ea typeface="微软雅黑" pitchFamily="34" charset="-122"/>
              </a:rPr>
              <a:t>增加交互体验的</a:t>
            </a:r>
            <a:r>
              <a:rPr lang="en-US" altLang="zh-CN" sz="6000" b="1" spc="-150" dirty="0" smtClean="0">
                <a:latin typeface="微软雅黑" pitchFamily="34" charset="-122"/>
                <a:ea typeface="微软雅黑" pitchFamily="34" charset="-122"/>
              </a:rPr>
              <a:t>APPS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风,人,通讯,技术,运输_142019069_Caucasian man text messaging on cell phone in subway_创意图片_Getty Images China"/>
          <p:cNvPicPr>
            <a:picLocks noChangeAspect="1" noChangeArrowheads="1"/>
          </p:cNvPicPr>
          <p:nvPr/>
        </p:nvPicPr>
        <p:blipFill>
          <a:blip r:embed="rId2" cstate="print"/>
          <a:srcRect/>
          <a:stretch>
            <a:fillRect/>
          </a:stretch>
        </p:blipFill>
        <p:spPr bwMode="auto">
          <a:xfrm>
            <a:off x="0" y="0"/>
            <a:ext cx="9906000" cy="6858000"/>
          </a:xfrm>
          <a:prstGeom prst="rect">
            <a:avLst/>
          </a:prstGeom>
          <a:noFill/>
        </p:spPr>
      </p:pic>
      <p:graphicFrame>
        <p:nvGraphicFramePr>
          <p:cNvPr id="5" name="图示 4"/>
          <p:cNvGraphicFramePr/>
          <p:nvPr/>
        </p:nvGraphicFramePr>
        <p:xfrm>
          <a:off x="0" y="357166"/>
          <a:ext cx="5945206" cy="3915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595282" y="4347528"/>
            <a:ext cx="6715172" cy="2123658"/>
          </a:xfrm>
          <a:prstGeom prst="rect">
            <a:avLst/>
          </a:prstGeom>
          <a:solidFill>
            <a:schemeClr val="tx1">
              <a:alpha val="53000"/>
            </a:schemeClr>
          </a:solidFill>
          <a:effectLst>
            <a:outerShdw blurRad="50800" dist="38100" dir="2700000" algn="tl" rotWithShape="0">
              <a:prstClr val="black">
                <a:alpha val="40000"/>
              </a:prstClr>
            </a:outerShdw>
          </a:effectLst>
        </p:spPr>
        <p:txBody>
          <a:bodyPr wrap="square">
            <a:spAutoFit/>
            <a:scene3d>
              <a:camera prst="orthographicFront"/>
              <a:lightRig rig="threePt" dir="t"/>
            </a:scene3d>
            <a:sp3d extrusionH="57150">
              <a:bevelT w="69850" h="38100" prst="cross"/>
            </a:sp3d>
          </a:bodyPr>
          <a:lstStyle/>
          <a:p>
            <a:pPr>
              <a:lnSpc>
                <a:spcPct val="150000"/>
              </a:lnSpc>
            </a:pPr>
            <a:r>
              <a:rPr lang="zh-CN" altLang="en-US" sz="2000" b="1" dirty="0" smtClean="0">
                <a:solidFill>
                  <a:schemeClr val="bg1"/>
                </a:solidFill>
                <a:latin typeface="微软雅黑" pitchFamily="34" charset="-122"/>
                <a:ea typeface="微软雅黑" pitchFamily="34" charset="-122"/>
              </a:rPr>
              <a:t> 如果仅是对</a:t>
            </a:r>
            <a:r>
              <a:rPr lang="en-US" altLang="zh-CN" sz="2000" b="1" dirty="0" smtClean="0">
                <a:solidFill>
                  <a:schemeClr val="bg1"/>
                </a:solidFill>
                <a:latin typeface="微软雅黑" pitchFamily="34" charset="-122"/>
                <a:ea typeface="微软雅黑" pitchFamily="34" charset="-122"/>
              </a:rPr>
              <a:t>PC</a:t>
            </a:r>
            <a:r>
              <a:rPr lang="zh-CN" altLang="en-US" sz="2000" b="1" dirty="0" smtClean="0">
                <a:solidFill>
                  <a:schemeClr val="bg1"/>
                </a:solidFill>
                <a:latin typeface="微软雅黑" pitchFamily="34" charset="-122"/>
                <a:ea typeface="微软雅黑" pitchFamily="34" charset="-122"/>
              </a:rPr>
              <a:t>端的内容按照移动端的特点进行梳理和优化</a:t>
            </a:r>
            <a:endParaRPr lang="en-US" altLang="zh-CN" sz="2000" b="1" dirty="0" smtClean="0">
              <a:solidFill>
                <a:schemeClr val="bg1"/>
              </a:solidFill>
              <a:latin typeface="微软雅黑" pitchFamily="34" charset="-122"/>
              <a:ea typeface="微软雅黑" pitchFamily="34" charset="-122"/>
            </a:endParaRPr>
          </a:p>
          <a:p>
            <a:pPr>
              <a:lnSpc>
                <a:spcPct val="150000"/>
              </a:lnSpc>
            </a:pPr>
            <a:r>
              <a:rPr lang="zh-CN" altLang="en-US" sz="2000" b="1" dirty="0" smtClean="0">
                <a:solidFill>
                  <a:schemeClr val="bg1"/>
                </a:solidFill>
                <a:latin typeface="微软雅黑" pitchFamily="34" charset="-122"/>
                <a:ea typeface="微软雅黑" pitchFamily="34" charset="-122"/>
              </a:rPr>
              <a:t> 对于已经熟悉广告门或刚开始接触广告门的用户来说</a:t>
            </a:r>
            <a:endParaRPr lang="en-US" altLang="zh-CN" sz="2000" b="1" dirty="0" smtClean="0">
              <a:solidFill>
                <a:schemeClr val="bg1"/>
              </a:solidFill>
              <a:latin typeface="微软雅黑" pitchFamily="34" charset="-122"/>
              <a:ea typeface="微软雅黑" pitchFamily="34" charset="-122"/>
            </a:endParaRPr>
          </a:p>
          <a:p>
            <a:pPr>
              <a:lnSpc>
                <a:spcPct val="150000"/>
              </a:lnSpc>
            </a:pPr>
            <a:r>
              <a:rPr lang="zh-CN" altLang="en-US" sz="2000" b="1" dirty="0" smtClean="0">
                <a:solidFill>
                  <a:schemeClr val="bg1"/>
                </a:solidFill>
                <a:latin typeface="微软雅黑" pitchFamily="34" charset="-122"/>
                <a:ea typeface="微软雅黑" pitchFamily="34" charset="-122"/>
              </a:rPr>
              <a:t> 将难以形成用户粘性，所以我们还需要一些</a:t>
            </a:r>
            <a:endParaRPr lang="en-US" altLang="zh-CN" sz="2000" b="1" dirty="0" smtClean="0">
              <a:solidFill>
                <a:schemeClr val="bg1"/>
              </a:solidFill>
              <a:latin typeface="微软雅黑" pitchFamily="34" charset="-122"/>
              <a:ea typeface="微软雅黑" pitchFamily="34" charset="-122"/>
            </a:endParaRPr>
          </a:p>
          <a:p>
            <a:pPr>
              <a:lnSpc>
                <a:spcPct val="150000"/>
              </a:lnSpc>
            </a:pPr>
            <a:r>
              <a:rPr lang="zh-CN" altLang="en-US" sz="2800" b="1" dirty="0" smtClean="0">
                <a:solidFill>
                  <a:schemeClr val="bg1"/>
                </a:solidFill>
                <a:latin typeface="微软雅黑" pitchFamily="34" charset="-122"/>
                <a:ea typeface="微软雅黑" pitchFamily="34" charset="-122"/>
              </a:rPr>
              <a:t> </a:t>
            </a:r>
            <a:r>
              <a:rPr lang="zh-CN" altLang="en-US" sz="2800" b="1" dirty="0" smtClean="0">
                <a:solidFill>
                  <a:srgbClr val="FF0000"/>
                </a:solidFill>
                <a:latin typeface="微软雅黑" pitchFamily="34" charset="-122"/>
                <a:ea typeface="微软雅黑" pitchFamily="34" charset="-122"/>
              </a:rPr>
              <a:t>交互体验功能</a:t>
            </a:r>
            <a:endParaRPr lang="zh-CN" altLang="en-US" sz="2000" b="1" dirty="0" smtClean="0">
              <a:solidFill>
                <a:srgbClr val="FF000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descr="C:\Users\new\Desktop\app icon\IMG_0086.PNG"/>
          <p:cNvPicPr>
            <a:picLocks noChangeAspect="1" noChangeArrowheads="1"/>
          </p:cNvPicPr>
          <p:nvPr/>
        </p:nvPicPr>
        <p:blipFill>
          <a:blip r:embed="rId2" cstate="print"/>
          <a:srcRect/>
          <a:stretch>
            <a:fillRect/>
          </a:stretch>
        </p:blipFill>
        <p:spPr bwMode="auto">
          <a:xfrm>
            <a:off x="416496" y="404664"/>
            <a:ext cx="1512168" cy="1450779"/>
          </a:xfrm>
          <a:prstGeom prst="rect">
            <a:avLst/>
          </a:prstGeom>
          <a:noFill/>
        </p:spPr>
      </p:pic>
      <p:pic>
        <p:nvPicPr>
          <p:cNvPr id="5" name="Picture 3"/>
          <p:cNvPicPr>
            <a:picLocks noChangeAspect="1" noChangeArrowheads="1"/>
          </p:cNvPicPr>
          <p:nvPr/>
        </p:nvPicPr>
        <p:blipFill>
          <a:blip r:embed="rId3" cstate="print"/>
          <a:srcRect/>
          <a:stretch>
            <a:fillRect/>
          </a:stretch>
        </p:blipFill>
        <p:spPr bwMode="auto">
          <a:xfrm>
            <a:off x="5024439" y="2500307"/>
            <a:ext cx="4572402" cy="3804949"/>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6" name="TextBox 5"/>
          <p:cNvSpPr txBox="1"/>
          <p:nvPr/>
        </p:nvSpPr>
        <p:spPr>
          <a:xfrm>
            <a:off x="538440" y="1928802"/>
            <a:ext cx="3262432" cy="1446550"/>
          </a:xfrm>
          <a:prstGeom prst="rect">
            <a:avLst/>
          </a:prstGeom>
          <a:noFill/>
        </p:spPr>
        <p:txBody>
          <a:bodyPr wrap="none" rtlCol="0">
            <a:spAutoFit/>
            <a:scene3d>
              <a:camera prst="orthographicFront"/>
              <a:lightRig rig="threePt" dir="t"/>
            </a:scene3d>
            <a:sp3d extrusionH="57150">
              <a:bevelT w="69850" h="38100" prst="cross"/>
            </a:sp3d>
          </a:bodyPr>
          <a:lstStyle/>
          <a:p>
            <a:r>
              <a:rPr lang="en-US" altLang="zh-CN" sz="2000" b="1" dirty="0" smtClean="0">
                <a:solidFill>
                  <a:srgbClr val="FF0000"/>
                </a:solidFill>
                <a:latin typeface="Helvetica Condensed" pitchFamily="34" charset="0"/>
                <a:ea typeface="微软雅黑" pitchFamily="34" charset="-122"/>
              </a:rPr>
              <a:t>REFERENCE</a:t>
            </a:r>
            <a:r>
              <a:rPr lang="en-US" altLang="zh-CN" sz="2800" b="1" dirty="0" smtClean="0">
                <a:solidFill>
                  <a:srgbClr val="FF0000"/>
                </a:solidFill>
                <a:latin typeface="Helvetica Condensed" pitchFamily="34" charset="0"/>
                <a:ea typeface="微软雅黑" pitchFamily="34" charset="-122"/>
              </a:rPr>
              <a:t> </a:t>
            </a:r>
          </a:p>
          <a:p>
            <a:r>
              <a:rPr lang="zh-CN" altLang="en-US" sz="6000" b="1" dirty="0" smtClean="0">
                <a:latin typeface="微软雅黑" pitchFamily="34" charset="-122"/>
                <a:ea typeface="微软雅黑" pitchFamily="34" charset="-122"/>
              </a:rPr>
              <a:t>广告计划</a:t>
            </a:r>
            <a:endParaRPr lang="en-US" altLang="zh-CN" sz="6000" b="1" dirty="0" smtClean="0">
              <a:latin typeface="微软雅黑" pitchFamily="34" charset="-122"/>
              <a:ea typeface="微软雅黑" pitchFamily="34" charset="-122"/>
            </a:endParaRPr>
          </a:p>
        </p:txBody>
      </p:sp>
      <p:sp>
        <p:nvSpPr>
          <p:cNvPr id="7" name="TextBox 6"/>
          <p:cNvSpPr txBox="1"/>
          <p:nvPr/>
        </p:nvSpPr>
        <p:spPr>
          <a:xfrm>
            <a:off x="580224" y="3634137"/>
            <a:ext cx="4300768" cy="2954655"/>
          </a:xfrm>
          <a:prstGeom prst="rect">
            <a:avLst/>
          </a:prstGeom>
          <a:noFill/>
        </p:spPr>
        <p:txBody>
          <a:bodyPr wrap="square" rtlCol="0">
            <a:spAutoFit/>
            <a:scene3d>
              <a:camera prst="orthographicFront"/>
              <a:lightRig rig="threePt" dir="t"/>
            </a:scene3d>
            <a:sp3d extrusionH="57150">
              <a:bevelT w="69850" h="38100" prst="cross"/>
            </a:sp3d>
          </a:bodyPr>
          <a:lstStyle/>
          <a:p>
            <a:pPr>
              <a:lnSpc>
                <a:spcPct val="150000"/>
              </a:lnSpc>
            </a:pPr>
            <a:r>
              <a:rPr lang="zh-CN" altLang="en-US" sz="2400" b="1" dirty="0" smtClean="0">
                <a:solidFill>
                  <a:srgbClr val="FF0000"/>
                </a:solidFill>
                <a:latin typeface="微软雅黑" pitchFamily="34" charset="-122"/>
                <a:ea typeface="微软雅黑" pitchFamily="34" charset="-122"/>
              </a:rPr>
              <a:t>交互</a:t>
            </a:r>
            <a:r>
              <a:rPr lang="en-US" altLang="zh-CN" sz="2400" b="1" dirty="0" smtClean="0">
                <a:solidFill>
                  <a:srgbClr val="FF0000"/>
                </a:solidFill>
                <a:latin typeface="微软雅黑" pitchFamily="34" charset="-122"/>
                <a:ea typeface="微软雅黑" pitchFamily="34" charset="-122"/>
              </a:rPr>
              <a:t>–</a:t>
            </a:r>
            <a:r>
              <a:rPr lang="zh-CN" altLang="en-US" sz="2400" b="1" dirty="0" smtClean="0">
                <a:solidFill>
                  <a:srgbClr val="FF0000"/>
                </a:solidFill>
                <a:latin typeface="微软雅黑" pitchFamily="34" charset="-122"/>
                <a:ea typeface="微软雅黑" pitchFamily="34" charset="-122"/>
              </a:rPr>
              <a:t>有用的工具</a:t>
            </a:r>
            <a:endParaRPr lang="en-US" altLang="zh-CN" sz="2400" b="1" dirty="0" smtClean="0">
              <a:solidFill>
                <a:srgbClr val="FF0000"/>
              </a:solidFill>
              <a:latin typeface="微软雅黑" pitchFamily="34" charset="-122"/>
              <a:ea typeface="微软雅黑" pitchFamily="34" charset="-122"/>
            </a:endParaRPr>
          </a:p>
          <a:p>
            <a:pPr>
              <a:lnSpc>
                <a:spcPct val="150000"/>
              </a:lnSpc>
            </a:pPr>
            <a:r>
              <a:rPr lang="zh-CN" altLang="en-US" sz="2000" b="1" u="sng" dirty="0" smtClean="0">
                <a:solidFill>
                  <a:srgbClr val="FF0000"/>
                </a:solidFill>
                <a:latin typeface="微软雅黑" pitchFamily="34" charset="-122"/>
                <a:ea typeface="微软雅黑" pitchFamily="34" charset="-122"/>
              </a:rPr>
              <a:t>工作及媒体排期功能</a:t>
            </a:r>
            <a:endParaRPr lang="en-US" altLang="zh-CN" sz="2000" b="1" u="sng" dirty="0" smtClean="0">
              <a:solidFill>
                <a:srgbClr val="FF0000"/>
              </a:solidFill>
              <a:latin typeface="微软雅黑" pitchFamily="34" charset="-122"/>
              <a:ea typeface="微软雅黑" pitchFamily="34" charset="-122"/>
            </a:endParaRPr>
          </a:p>
          <a:p>
            <a:pPr>
              <a:lnSpc>
                <a:spcPct val="150000"/>
              </a:lnSpc>
            </a:pPr>
            <a:r>
              <a:rPr lang="zh-CN" altLang="en-US" sz="2000" b="1" dirty="0" smtClean="0">
                <a:latin typeface="微软雅黑" pitchFamily="34" charset="-122"/>
                <a:ea typeface="微软雅黑" pitchFamily="34" charset="-122"/>
              </a:rPr>
              <a:t>用户通过简单的引导式操作</a:t>
            </a:r>
            <a:endParaRPr lang="en-US" altLang="zh-CN" sz="2000" b="1" dirty="0" smtClean="0">
              <a:latin typeface="微软雅黑" pitchFamily="34" charset="-122"/>
              <a:ea typeface="微软雅黑" pitchFamily="34" charset="-122"/>
            </a:endParaRPr>
          </a:p>
          <a:p>
            <a:pPr>
              <a:lnSpc>
                <a:spcPct val="150000"/>
              </a:lnSpc>
            </a:pPr>
            <a:r>
              <a:rPr lang="zh-CN" altLang="en-US" sz="2000" b="1" dirty="0" smtClean="0">
                <a:latin typeface="微软雅黑" pitchFamily="34" charset="-122"/>
                <a:ea typeface="微软雅黑" pitchFamily="34" charset="-122"/>
              </a:rPr>
              <a:t>就能马上获得一份工作或媒体排期</a:t>
            </a:r>
            <a:endParaRPr lang="en-US" altLang="zh-CN" sz="2000" b="1" dirty="0" smtClean="0">
              <a:latin typeface="微软雅黑" pitchFamily="34" charset="-122"/>
              <a:ea typeface="微软雅黑" pitchFamily="34" charset="-122"/>
            </a:endParaRPr>
          </a:p>
          <a:p>
            <a:pPr>
              <a:lnSpc>
                <a:spcPct val="150000"/>
              </a:lnSpc>
            </a:pPr>
            <a:r>
              <a:rPr lang="zh-CN" altLang="en-US" sz="2000" b="1" dirty="0" smtClean="0">
                <a:latin typeface="微软雅黑" pitchFamily="34" charset="-122"/>
                <a:ea typeface="微软雅黑" pitchFamily="34" charset="-122"/>
              </a:rPr>
              <a:t>对于业内人士和相关行业</a:t>
            </a:r>
            <a:endParaRPr lang="en-US" altLang="zh-CN" sz="2000" b="1" dirty="0" smtClean="0">
              <a:latin typeface="微软雅黑" pitchFamily="34" charset="-122"/>
              <a:ea typeface="微软雅黑" pitchFamily="34" charset="-122"/>
            </a:endParaRPr>
          </a:p>
          <a:p>
            <a:pPr>
              <a:lnSpc>
                <a:spcPct val="150000"/>
              </a:lnSpc>
            </a:pPr>
            <a:r>
              <a:rPr lang="zh-CN" altLang="en-US" sz="2000" b="1" dirty="0" smtClean="0">
                <a:latin typeface="微软雅黑" pitchFamily="34" charset="-122"/>
                <a:ea typeface="微软雅黑" pitchFamily="34" charset="-122"/>
              </a:rPr>
              <a:t>具有良好的体验感和实用性</a:t>
            </a:r>
            <a:endParaRPr lang="en-US" altLang="zh-CN" sz="2000" b="1"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881562" y="2478077"/>
            <a:ext cx="4582422" cy="3808445"/>
            <a:chOff x="2843808" y="2588984"/>
            <a:chExt cx="5088871" cy="3720336"/>
          </a:xfrm>
        </p:grpSpPr>
        <p:pic>
          <p:nvPicPr>
            <p:cNvPr id="5" name="Picture 2"/>
            <p:cNvPicPr>
              <a:picLocks noChangeAspect="1" noChangeArrowheads="1"/>
            </p:cNvPicPr>
            <p:nvPr/>
          </p:nvPicPr>
          <p:blipFill>
            <a:blip r:embed="rId2" cstate="print"/>
            <a:srcRect/>
            <a:stretch>
              <a:fillRect/>
            </a:stretch>
          </p:blipFill>
          <p:spPr bwMode="auto">
            <a:xfrm>
              <a:off x="2843808" y="2590353"/>
              <a:ext cx="2559562" cy="3718967"/>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6" name="Picture 2"/>
            <p:cNvPicPr>
              <a:picLocks noChangeAspect="1" noChangeArrowheads="1"/>
            </p:cNvPicPr>
            <p:nvPr/>
          </p:nvPicPr>
          <p:blipFill>
            <a:blip r:embed="rId3" cstate="print"/>
            <a:srcRect/>
            <a:stretch>
              <a:fillRect/>
            </a:stretch>
          </p:blipFill>
          <p:spPr bwMode="auto">
            <a:xfrm>
              <a:off x="5465374" y="2588984"/>
              <a:ext cx="2467305" cy="3709963"/>
            </a:xfrm>
            <a:prstGeom prst="rect">
              <a:avLst/>
            </a:prstGeom>
            <a:noFill/>
            <a:ln w="9525">
              <a:noFill/>
              <a:miter lim="800000"/>
              <a:headEnd/>
              <a:tailEnd/>
            </a:ln>
            <a:effectLst>
              <a:outerShdw blurRad="50800" dist="38100" dir="2700000" algn="tl" rotWithShape="0">
                <a:prstClr val="black">
                  <a:alpha val="40000"/>
                </a:prstClr>
              </a:outerShdw>
            </a:effectLst>
          </p:spPr>
        </p:pic>
      </p:grpSp>
      <p:sp>
        <p:nvSpPr>
          <p:cNvPr id="7" name="TextBox 6"/>
          <p:cNvSpPr txBox="1"/>
          <p:nvPr/>
        </p:nvSpPr>
        <p:spPr>
          <a:xfrm>
            <a:off x="587802" y="1928802"/>
            <a:ext cx="2492990" cy="1446550"/>
          </a:xfrm>
          <a:prstGeom prst="rect">
            <a:avLst/>
          </a:prstGeom>
          <a:noFill/>
        </p:spPr>
        <p:txBody>
          <a:bodyPr wrap="none" rtlCol="0">
            <a:spAutoFit/>
            <a:scene3d>
              <a:camera prst="orthographicFront"/>
              <a:lightRig rig="threePt" dir="t"/>
            </a:scene3d>
            <a:sp3d extrusionH="57150">
              <a:bevelT w="69850" h="38100" prst="cross"/>
            </a:sp3d>
          </a:bodyPr>
          <a:lstStyle/>
          <a:p>
            <a:r>
              <a:rPr lang="en-US" altLang="zh-CN" sz="2000" b="1" dirty="0" smtClean="0">
                <a:solidFill>
                  <a:srgbClr val="FF0000"/>
                </a:solidFill>
                <a:latin typeface="Helvetica Condensed" pitchFamily="34" charset="0"/>
                <a:ea typeface="微软雅黑" pitchFamily="34" charset="-122"/>
              </a:rPr>
              <a:t>REFERENCE</a:t>
            </a:r>
            <a:r>
              <a:rPr lang="en-US" altLang="zh-CN" sz="2800" b="1" dirty="0" smtClean="0">
                <a:solidFill>
                  <a:srgbClr val="FF0000"/>
                </a:solidFill>
                <a:latin typeface="Helvetica Condensed" pitchFamily="34" charset="0"/>
                <a:ea typeface="微软雅黑" pitchFamily="34" charset="-122"/>
              </a:rPr>
              <a:t> </a:t>
            </a:r>
          </a:p>
          <a:p>
            <a:r>
              <a:rPr lang="zh-CN" altLang="en-US" sz="6000" b="1" dirty="0" smtClean="0">
                <a:latin typeface="微软雅黑" pitchFamily="34" charset="-122"/>
                <a:ea typeface="微软雅黑" pitchFamily="34" charset="-122"/>
              </a:rPr>
              <a:t>优乐拍</a:t>
            </a:r>
            <a:endParaRPr lang="en-US" altLang="zh-CN" sz="6000" b="1" dirty="0" smtClean="0">
              <a:latin typeface="微软雅黑" pitchFamily="34" charset="-122"/>
              <a:ea typeface="微软雅黑" pitchFamily="34" charset="-122"/>
            </a:endParaRPr>
          </a:p>
        </p:txBody>
      </p:sp>
      <p:sp>
        <p:nvSpPr>
          <p:cNvPr id="8" name="TextBox 7"/>
          <p:cNvSpPr txBox="1"/>
          <p:nvPr/>
        </p:nvSpPr>
        <p:spPr>
          <a:xfrm>
            <a:off x="580224" y="3634137"/>
            <a:ext cx="3940728" cy="2954655"/>
          </a:xfrm>
          <a:prstGeom prst="rect">
            <a:avLst/>
          </a:prstGeom>
          <a:noFill/>
        </p:spPr>
        <p:txBody>
          <a:bodyPr wrap="square" rtlCol="0">
            <a:spAutoFit/>
            <a:scene3d>
              <a:camera prst="orthographicFront"/>
              <a:lightRig rig="threePt" dir="t"/>
            </a:scene3d>
            <a:sp3d extrusionH="57150">
              <a:bevelT w="69850" h="38100" prst="cross"/>
            </a:sp3d>
          </a:bodyPr>
          <a:lstStyle/>
          <a:p>
            <a:pPr>
              <a:lnSpc>
                <a:spcPct val="150000"/>
              </a:lnSpc>
            </a:pPr>
            <a:r>
              <a:rPr lang="zh-CN" altLang="en-US" sz="2400" b="1" dirty="0" smtClean="0">
                <a:solidFill>
                  <a:srgbClr val="FF0000"/>
                </a:solidFill>
                <a:latin typeface="微软雅黑" pitchFamily="34" charset="-122"/>
                <a:ea typeface="微软雅黑" pitchFamily="34" charset="-122"/>
              </a:rPr>
              <a:t>交互</a:t>
            </a:r>
            <a:r>
              <a:rPr lang="en-US" altLang="zh-CN" sz="2400" b="1" dirty="0" smtClean="0">
                <a:solidFill>
                  <a:srgbClr val="FF0000"/>
                </a:solidFill>
                <a:latin typeface="微软雅黑" pitchFamily="34" charset="-122"/>
                <a:ea typeface="微软雅黑" pitchFamily="34" charset="-122"/>
              </a:rPr>
              <a:t>–</a:t>
            </a:r>
            <a:r>
              <a:rPr lang="zh-CN" altLang="en-US" sz="2400" b="1" dirty="0" smtClean="0">
                <a:solidFill>
                  <a:srgbClr val="FF0000"/>
                </a:solidFill>
                <a:latin typeface="微软雅黑" pitchFamily="34" charset="-122"/>
                <a:ea typeface="微软雅黑" pitchFamily="34" charset="-122"/>
              </a:rPr>
              <a:t>方便的工具</a:t>
            </a:r>
            <a:endParaRPr lang="en-US" altLang="zh-CN" sz="2400" b="1" dirty="0" smtClean="0">
              <a:solidFill>
                <a:srgbClr val="FF0000"/>
              </a:solidFill>
              <a:latin typeface="微软雅黑" pitchFamily="34" charset="-122"/>
              <a:ea typeface="微软雅黑" pitchFamily="34" charset="-122"/>
            </a:endParaRPr>
          </a:p>
          <a:p>
            <a:pPr>
              <a:lnSpc>
                <a:spcPct val="150000"/>
              </a:lnSpc>
            </a:pPr>
            <a:r>
              <a:rPr lang="zh-CN" altLang="en-US" sz="2000" b="1" u="sng" dirty="0" smtClean="0">
                <a:solidFill>
                  <a:srgbClr val="FF0000"/>
                </a:solidFill>
                <a:latin typeface="微软雅黑" pitchFamily="34" charset="-122"/>
                <a:ea typeface="微软雅黑" pitchFamily="34" charset="-122"/>
              </a:rPr>
              <a:t>扫描即可查询</a:t>
            </a:r>
            <a:r>
              <a:rPr lang="en-US" altLang="zh-CN" sz="2000" b="1" u="sng" dirty="0" smtClean="0">
                <a:solidFill>
                  <a:srgbClr val="FF0000"/>
                </a:solidFill>
                <a:latin typeface="微软雅黑" pitchFamily="34" charset="-122"/>
                <a:ea typeface="微软雅黑" pitchFamily="34" charset="-122"/>
              </a:rPr>
              <a:t>Agency</a:t>
            </a:r>
          </a:p>
          <a:p>
            <a:pPr>
              <a:lnSpc>
                <a:spcPct val="150000"/>
              </a:lnSpc>
            </a:pPr>
            <a:r>
              <a:rPr lang="zh-CN" altLang="en-US" sz="2000" b="1" dirty="0" smtClean="0">
                <a:latin typeface="微软雅黑" pitchFamily="34" charset="-122"/>
                <a:ea typeface="微软雅黑" pitchFamily="34" charset="-122"/>
              </a:rPr>
              <a:t>用户通过手机扫描画面</a:t>
            </a:r>
            <a:endParaRPr lang="en-US" altLang="zh-CN" sz="2000" b="1" dirty="0" smtClean="0">
              <a:latin typeface="微软雅黑" pitchFamily="34" charset="-122"/>
              <a:ea typeface="微软雅黑" pitchFamily="34" charset="-122"/>
            </a:endParaRPr>
          </a:p>
          <a:p>
            <a:pPr>
              <a:lnSpc>
                <a:spcPct val="150000"/>
              </a:lnSpc>
            </a:pPr>
            <a:r>
              <a:rPr lang="zh-CN" altLang="en-US" sz="2000" b="1" dirty="0" smtClean="0">
                <a:latin typeface="微软雅黑" pitchFamily="34" charset="-122"/>
                <a:ea typeface="微软雅黑" pitchFamily="34" charset="-122"/>
              </a:rPr>
              <a:t>就能马上得到</a:t>
            </a:r>
            <a:r>
              <a:rPr lang="en-US" altLang="zh-CN" sz="2000" b="1" dirty="0" smtClean="0">
                <a:latin typeface="微软雅黑" pitchFamily="34" charset="-122"/>
                <a:ea typeface="微软雅黑" pitchFamily="34" charset="-122"/>
              </a:rPr>
              <a:t>Agency</a:t>
            </a:r>
            <a:r>
              <a:rPr lang="zh-CN" altLang="en-US" sz="2000" b="1" dirty="0" smtClean="0">
                <a:latin typeface="微软雅黑" pitchFamily="34" charset="-122"/>
                <a:ea typeface="微软雅黑" pitchFamily="34" charset="-122"/>
              </a:rPr>
              <a:t>的信息</a:t>
            </a:r>
            <a:endParaRPr lang="en-US" altLang="zh-CN" sz="2000" b="1" dirty="0" smtClean="0">
              <a:latin typeface="微软雅黑" pitchFamily="34" charset="-122"/>
              <a:ea typeface="微软雅黑" pitchFamily="34" charset="-122"/>
            </a:endParaRPr>
          </a:p>
          <a:p>
            <a:pPr>
              <a:lnSpc>
                <a:spcPct val="150000"/>
              </a:lnSpc>
            </a:pPr>
            <a:r>
              <a:rPr lang="zh-CN" altLang="en-US" sz="2000" b="1" dirty="0" smtClean="0">
                <a:latin typeface="微软雅黑" pitchFamily="34" charset="-122"/>
                <a:ea typeface="微软雅黑" pitchFamily="34" charset="-122"/>
              </a:rPr>
              <a:t>可有效发挥广告门资源优势</a:t>
            </a:r>
            <a:endParaRPr lang="en-US" altLang="zh-CN" sz="2000" b="1" dirty="0" smtClean="0">
              <a:latin typeface="微软雅黑" pitchFamily="34" charset="-122"/>
              <a:ea typeface="微软雅黑" pitchFamily="34" charset="-122"/>
            </a:endParaRPr>
          </a:p>
          <a:p>
            <a:pPr>
              <a:lnSpc>
                <a:spcPct val="150000"/>
              </a:lnSpc>
            </a:pPr>
            <a:r>
              <a:rPr lang="zh-CN" altLang="en-US" sz="2000" b="1" dirty="0" smtClean="0">
                <a:latin typeface="微软雅黑" pitchFamily="34" charset="-122"/>
                <a:ea typeface="微软雅黑" pitchFamily="34" charset="-122"/>
              </a:rPr>
              <a:t>并可作为“接单网”的互动亮点</a:t>
            </a:r>
            <a:endParaRPr lang="en-US" altLang="zh-CN" sz="2000" b="1" dirty="0" smtClean="0">
              <a:latin typeface="微软雅黑" pitchFamily="34" charset="-122"/>
              <a:ea typeface="微软雅黑" pitchFamily="34" charset="-122"/>
            </a:endParaRPr>
          </a:p>
        </p:txBody>
      </p:sp>
      <p:pic>
        <p:nvPicPr>
          <p:cNvPr id="3074" name="Picture 2"/>
          <p:cNvPicPr>
            <a:picLocks noChangeAspect="1" noChangeArrowheads="1"/>
          </p:cNvPicPr>
          <p:nvPr/>
        </p:nvPicPr>
        <p:blipFill>
          <a:blip r:embed="rId4" cstate="print"/>
          <a:srcRect/>
          <a:stretch>
            <a:fillRect/>
          </a:stretch>
        </p:blipFill>
        <p:spPr bwMode="auto">
          <a:xfrm>
            <a:off x="416496" y="404664"/>
            <a:ext cx="1584176" cy="153758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159204" y="2479786"/>
            <a:ext cx="4365828" cy="3806734"/>
            <a:chOff x="3059832" y="1700808"/>
            <a:chExt cx="5544616" cy="4752531"/>
          </a:xfrm>
          <a:effectLst>
            <a:outerShdw blurRad="50800" dist="38100" dir="2700000" algn="tl" rotWithShape="0">
              <a:prstClr val="black">
                <a:alpha val="40000"/>
              </a:prstClr>
            </a:outerShdw>
          </a:effectLst>
        </p:grpSpPr>
        <p:pic>
          <p:nvPicPr>
            <p:cNvPr id="5" name="Picture 6"/>
            <p:cNvPicPr>
              <a:picLocks noChangeAspect="1" noChangeArrowheads="1"/>
            </p:cNvPicPr>
            <p:nvPr/>
          </p:nvPicPr>
          <p:blipFill>
            <a:blip r:embed="rId2" cstate="print"/>
            <a:srcRect/>
            <a:stretch>
              <a:fillRect/>
            </a:stretch>
          </p:blipFill>
          <p:spPr bwMode="auto">
            <a:xfrm>
              <a:off x="3059832" y="1700808"/>
              <a:ext cx="2664296" cy="4752531"/>
            </a:xfrm>
            <a:prstGeom prst="rect">
              <a:avLst/>
            </a:prstGeom>
            <a:noFill/>
            <a:ln w="9525">
              <a:noFill/>
              <a:miter lim="800000"/>
              <a:headEnd/>
              <a:tailEnd/>
            </a:ln>
            <a:effectLst/>
          </p:spPr>
        </p:pic>
        <p:pic>
          <p:nvPicPr>
            <p:cNvPr id="6" name="Picture 3"/>
            <p:cNvPicPr>
              <a:picLocks noChangeAspect="1" noChangeArrowheads="1"/>
            </p:cNvPicPr>
            <p:nvPr/>
          </p:nvPicPr>
          <p:blipFill>
            <a:blip r:embed="rId3" cstate="print"/>
            <a:srcRect/>
            <a:stretch>
              <a:fillRect/>
            </a:stretch>
          </p:blipFill>
          <p:spPr bwMode="auto">
            <a:xfrm>
              <a:off x="5940152" y="1700808"/>
              <a:ext cx="2664296" cy="4750295"/>
            </a:xfrm>
            <a:prstGeom prst="rect">
              <a:avLst/>
            </a:prstGeom>
            <a:noFill/>
            <a:ln w="9525">
              <a:noFill/>
              <a:miter lim="800000"/>
              <a:headEnd/>
              <a:tailEnd/>
            </a:ln>
          </p:spPr>
        </p:pic>
      </p:grpSp>
      <p:sp>
        <p:nvSpPr>
          <p:cNvPr id="7" name="TextBox 6"/>
          <p:cNvSpPr txBox="1"/>
          <p:nvPr/>
        </p:nvSpPr>
        <p:spPr>
          <a:xfrm>
            <a:off x="574928" y="1928802"/>
            <a:ext cx="3441968" cy="1446550"/>
          </a:xfrm>
          <a:prstGeom prst="rect">
            <a:avLst/>
          </a:prstGeom>
          <a:noFill/>
        </p:spPr>
        <p:txBody>
          <a:bodyPr wrap="none" rtlCol="0">
            <a:spAutoFit/>
            <a:scene3d>
              <a:camera prst="orthographicFront"/>
              <a:lightRig rig="threePt" dir="t"/>
            </a:scene3d>
            <a:sp3d extrusionH="57150">
              <a:bevelT w="69850" h="38100" prst="cross"/>
            </a:sp3d>
          </a:bodyPr>
          <a:lstStyle/>
          <a:p>
            <a:r>
              <a:rPr lang="en-US" altLang="zh-CN" sz="2000" b="1" dirty="0" smtClean="0">
                <a:solidFill>
                  <a:srgbClr val="FF0000"/>
                </a:solidFill>
                <a:latin typeface="Helvetica Condensed" pitchFamily="34" charset="0"/>
                <a:ea typeface="微软雅黑" pitchFamily="34" charset="-122"/>
              </a:rPr>
              <a:t>REFERENCE</a:t>
            </a:r>
            <a:r>
              <a:rPr lang="en-US" altLang="zh-CN" sz="2800" b="1" dirty="0" smtClean="0">
                <a:solidFill>
                  <a:srgbClr val="FF0000"/>
                </a:solidFill>
                <a:latin typeface="Helvetica Condensed" pitchFamily="34" charset="0"/>
                <a:ea typeface="微软雅黑" pitchFamily="34" charset="-122"/>
              </a:rPr>
              <a:t> </a:t>
            </a:r>
          </a:p>
          <a:p>
            <a:r>
              <a:rPr lang="en-US" altLang="zh-CN" sz="6000" b="1" dirty="0" err="1" smtClean="0">
                <a:latin typeface="微软雅黑" pitchFamily="34" charset="-122"/>
                <a:ea typeface="微软雅黑" pitchFamily="34" charset="-122"/>
              </a:rPr>
              <a:t>Behance</a:t>
            </a:r>
            <a:endParaRPr lang="en-US" altLang="zh-CN" sz="6000" b="1" dirty="0" smtClean="0">
              <a:latin typeface="微软雅黑" pitchFamily="34" charset="-122"/>
              <a:ea typeface="微软雅黑" pitchFamily="34" charset="-122"/>
            </a:endParaRPr>
          </a:p>
        </p:txBody>
      </p:sp>
      <p:sp>
        <p:nvSpPr>
          <p:cNvPr id="8" name="TextBox 7"/>
          <p:cNvSpPr txBox="1"/>
          <p:nvPr/>
        </p:nvSpPr>
        <p:spPr>
          <a:xfrm>
            <a:off x="580224" y="3634137"/>
            <a:ext cx="4300768" cy="2954655"/>
          </a:xfrm>
          <a:prstGeom prst="rect">
            <a:avLst/>
          </a:prstGeom>
          <a:noFill/>
        </p:spPr>
        <p:txBody>
          <a:bodyPr wrap="square" rtlCol="0">
            <a:spAutoFit/>
            <a:scene3d>
              <a:camera prst="orthographicFront"/>
              <a:lightRig rig="threePt" dir="t"/>
            </a:scene3d>
            <a:sp3d extrusionH="57150">
              <a:bevelT w="69850" h="38100" prst="cross"/>
            </a:sp3d>
          </a:bodyPr>
          <a:lstStyle/>
          <a:p>
            <a:pPr>
              <a:lnSpc>
                <a:spcPct val="150000"/>
              </a:lnSpc>
            </a:pPr>
            <a:r>
              <a:rPr lang="zh-CN" altLang="en-US" sz="2400" b="1" dirty="0" smtClean="0">
                <a:solidFill>
                  <a:srgbClr val="FF0000"/>
                </a:solidFill>
                <a:latin typeface="微软雅黑" pitchFamily="34" charset="-122"/>
                <a:ea typeface="微软雅黑" pitchFamily="34" charset="-122"/>
              </a:rPr>
              <a:t>交互</a:t>
            </a:r>
            <a:r>
              <a:rPr lang="en-US" altLang="zh-CN" sz="2400" b="1" dirty="0" smtClean="0">
                <a:solidFill>
                  <a:srgbClr val="FF0000"/>
                </a:solidFill>
                <a:latin typeface="微软雅黑" pitchFamily="34" charset="-122"/>
                <a:ea typeface="微软雅黑" pitchFamily="34" charset="-122"/>
              </a:rPr>
              <a:t>–</a:t>
            </a:r>
            <a:r>
              <a:rPr lang="zh-CN" altLang="en-US" sz="2400" b="1" dirty="0" smtClean="0">
                <a:solidFill>
                  <a:srgbClr val="FF0000"/>
                </a:solidFill>
                <a:latin typeface="微软雅黑" pitchFamily="34" charset="-122"/>
                <a:ea typeface="微软雅黑" pitchFamily="34" charset="-122"/>
              </a:rPr>
              <a:t>同行的社交圈子</a:t>
            </a:r>
            <a:endParaRPr lang="en-US" altLang="zh-CN" sz="2400" b="1" dirty="0" smtClean="0">
              <a:solidFill>
                <a:srgbClr val="FF0000"/>
              </a:solidFill>
              <a:latin typeface="微软雅黑" pitchFamily="34" charset="-122"/>
              <a:ea typeface="微软雅黑" pitchFamily="34" charset="-122"/>
            </a:endParaRPr>
          </a:p>
          <a:p>
            <a:pPr>
              <a:lnSpc>
                <a:spcPct val="150000"/>
              </a:lnSpc>
            </a:pPr>
            <a:r>
              <a:rPr lang="zh-CN" altLang="en-US" sz="2000" b="1" u="sng" dirty="0" smtClean="0">
                <a:solidFill>
                  <a:srgbClr val="FF0000"/>
                </a:solidFill>
                <a:latin typeface="微软雅黑" pitchFamily="34" charset="-122"/>
                <a:ea typeface="微软雅黑" pitchFamily="34" charset="-122"/>
              </a:rPr>
              <a:t>社区化的创意发布平台</a:t>
            </a:r>
            <a:endParaRPr lang="en-US" altLang="zh-CN" sz="2000" b="1" u="sng" dirty="0" smtClean="0">
              <a:solidFill>
                <a:srgbClr val="FF0000"/>
              </a:solidFill>
              <a:latin typeface="微软雅黑" pitchFamily="34" charset="-122"/>
              <a:ea typeface="微软雅黑" pitchFamily="34" charset="-122"/>
            </a:endParaRPr>
          </a:p>
          <a:p>
            <a:pPr>
              <a:lnSpc>
                <a:spcPct val="150000"/>
              </a:lnSpc>
            </a:pPr>
            <a:r>
              <a:rPr lang="zh-CN" altLang="en-US" sz="2000" b="1" dirty="0" smtClean="0">
                <a:latin typeface="微软雅黑" pitchFamily="34" charset="-122"/>
                <a:ea typeface="微软雅黑" pitchFamily="34" charset="-122"/>
              </a:rPr>
              <a:t>用户通过建立个人账号</a:t>
            </a:r>
            <a:endParaRPr lang="en-US" altLang="zh-CN" sz="2000" b="1" dirty="0" smtClean="0">
              <a:latin typeface="微软雅黑" pitchFamily="34" charset="-122"/>
              <a:ea typeface="微软雅黑" pitchFamily="34" charset="-122"/>
            </a:endParaRPr>
          </a:p>
          <a:p>
            <a:pPr>
              <a:lnSpc>
                <a:spcPct val="150000"/>
              </a:lnSpc>
            </a:pPr>
            <a:r>
              <a:rPr lang="zh-CN" altLang="en-US" sz="2000" b="1" dirty="0" smtClean="0">
                <a:latin typeface="微软雅黑" pitchFamily="34" charset="-122"/>
                <a:ea typeface="微软雅黑" pitchFamily="34" charset="-122"/>
              </a:rPr>
              <a:t>随时上传自己的作品</a:t>
            </a:r>
            <a:endParaRPr lang="en-US" altLang="zh-CN" sz="2000" b="1" dirty="0" smtClean="0">
              <a:latin typeface="微软雅黑" pitchFamily="34" charset="-122"/>
              <a:ea typeface="微软雅黑" pitchFamily="34" charset="-122"/>
            </a:endParaRPr>
          </a:p>
          <a:p>
            <a:pPr>
              <a:lnSpc>
                <a:spcPct val="150000"/>
              </a:lnSpc>
            </a:pPr>
            <a:r>
              <a:rPr lang="zh-CN" altLang="en-US" sz="2000" b="1" dirty="0" smtClean="0">
                <a:latin typeface="微软雅黑" pitchFamily="34" charset="-122"/>
                <a:ea typeface="微软雅黑" pitchFamily="34" charset="-122"/>
              </a:rPr>
              <a:t>形成在线的个人案例库并获得交流</a:t>
            </a:r>
            <a:endParaRPr lang="en-US" altLang="zh-CN" sz="2000" b="1" dirty="0" smtClean="0">
              <a:latin typeface="微软雅黑" pitchFamily="34" charset="-122"/>
              <a:ea typeface="微软雅黑" pitchFamily="34" charset="-122"/>
            </a:endParaRPr>
          </a:p>
          <a:p>
            <a:pPr>
              <a:lnSpc>
                <a:spcPct val="150000"/>
              </a:lnSpc>
            </a:pPr>
            <a:r>
              <a:rPr lang="zh-CN" altLang="en-US" sz="2000" b="1" dirty="0" smtClean="0">
                <a:latin typeface="微软雅黑" pitchFamily="34" charset="-122"/>
                <a:ea typeface="微软雅黑" pitchFamily="34" charset="-122"/>
              </a:rPr>
              <a:t>帮助我们形成极强的用户粘性</a:t>
            </a:r>
            <a:endParaRPr lang="en-US" altLang="zh-CN" sz="2000" b="1" dirty="0" smtClean="0">
              <a:latin typeface="微软雅黑" pitchFamily="34" charset="-122"/>
              <a:ea typeface="微软雅黑" pitchFamily="34" charset="-122"/>
            </a:endParaRPr>
          </a:p>
        </p:txBody>
      </p:sp>
      <p:pic>
        <p:nvPicPr>
          <p:cNvPr id="9" name="Picture 4" descr="C:\Users\new\Desktop\app icon\IMG_0087.PNG"/>
          <p:cNvPicPr>
            <a:picLocks noChangeAspect="1" noChangeArrowheads="1"/>
          </p:cNvPicPr>
          <p:nvPr/>
        </p:nvPicPr>
        <p:blipFill>
          <a:blip r:embed="rId4" cstate="print"/>
          <a:srcRect/>
          <a:stretch>
            <a:fillRect/>
          </a:stretch>
        </p:blipFill>
        <p:spPr bwMode="auto">
          <a:xfrm>
            <a:off x="416496" y="404664"/>
            <a:ext cx="1512168" cy="1512168"/>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5802" y="2564904"/>
            <a:ext cx="6929486" cy="2123658"/>
          </a:xfrm>
          <a:prstGeom prst="rect">
            <a:avLst/>
          </a:prstGeom>
          <a:noFill/>
        </p:spPr>
        <p:txBody>
          <a:bodyPr wrap="square">
            <a:spAutoFit/>
            <a:scene3d>
              <a:camera prst="orthographicFront"/>
              <a:lightRig rig="threePt" dir="t"/>
            </a:scene3d>
            <a:sp3d extrusionH="57150">
              <a:bevelT w="69850" h="38100" prst="cross"/>
            </a:sp3d>
          </a:bodyPr>
          <a:lstStyle/>
          <a:p>
            <a:pPr>
              <a:lnSpc>
                <a:spcPct val="150000"/>
              </a:lnSpc>
            </a:pPr>
            <a:r>
              <a:rPr lang="zh-CN" altLang="en-US" sz="2800" b="1" dirty="0" smtClean="0">
                <a:solidFill>
                  <a:srgbClr val="FF0000"/>
                </a:solidFill>
                <a:latin typeface="微软雅黑" pitchFamily="34" charset="-122"/>
                <a:ea typeface="微软雅黑" pitchFamily="34" charset="-122"/>
              </a:rPr>
              <a:t>回归核心功能</a:t>
            </a:r>
            <a:r>
              <a:rPr lang="en-US" altLang="zh-CN" sz="2800" b="1" dirty="0" smtClean="0">
                <a:solidFill>
                  <a:srgbClr val="FF0000"/>
                </a:solidFill>
                <a:latin typeface="微软雅黑" pitchFamily="34" charset="-122"/>
                <a:ea typeface="微软雅黑" pitchFamily="34" charset="-122"/>
              </a:rPr>
              <a:t>/</a:t>
            </a:r>
            <a:r>
              <a:rPr lang="zh-CN" altLang="en-US" sz="2800" b="1" dirty="0" smtClean="0">
                <a:solidFill>
                  <a:srgbClr val="FF0000"/>
                </a:solidFill>
                <a:latin typeface="微软雅黑" pitchFamily="34" charset="-122"/>
                <a:ea typeface="微软雅黑" pitchFamily="34" charset="-122"/>
              </a:rPr>
              <a:t>遵循</a:t>
            </a:r>
            <a:r>
              <a:rPr lang="en-US" altLang="zh-CN" sz="2800" b="1" dirty="0" smtClean="0">
                <a:solidFill>
                  <a:srgbClr val="FF0000"/>
                </a:solidFill>
                <a:latin typeface="微软雅黑" pitchFamily="34" charset="-122"/>
                <a:ea typeface="微软雅黑" pitchFamily="34" charset="-122"/>
              </a:rPr>
              <a:t>SHE</a:t>
            </a:r>
            <a:r>
              <a:rPr lang="zh-CN" altLang="en-US" sz="2800" b="1" dirty="0" smtClean="0">
                <a:solidFill>
                  <a:srgbClr val="FF0000"/>
                </a:solidFill>
                <a:latin typeface="微软雅黑" pitchFamily="34" charset="-122"/>
                <a:ea typeface="微软雅黑" pitchFamily="34" charset="-122"/>
              </a:rPr>
              <a:t>原则</a:t>
            </a:r>
            <a:endParaRPr lang="en-US" altLang="zh-CN" sz="2800" b="1" dirty="0" smtClean="0">
              <a:solidFill>
                <a:srgbClr val="FF0000"/>
              </a:solidFill>
              <a:latin typeface="微软雅黑" pitchFamily="34" charset="-122"/>
              <a:ea typeface="微软雅黑" pitchFamily="34" charset="-122"/>
            </a:endParaRPr>
          </a:p>
          <a:p>
            <a:pPr>
              <a:lnSpc>
                <a:spcPct val="150000"/>
              </a:lnSpc>
            </a:pPr>
            <a:r>
              <a:rPr lang="en-US" altLang="zh-CN" sz="2000" b="1" spc="-150" dirty="0" smtClean="0">
                <a:latin typeface="微软雅黑" pitchFamily="34" charset="-122"/>
                <a:ea typeface="微软雅黑" pitchFamily="34" charset="-122"/>
              </a:rPr>
              <a:t>AMUSE</a:t>
            </a:r>
            <a:r>
              <a:rPr lang="zh-CN" altLang="en-US" sz="2000" b="1" dirty="0" smtClean="0">
                <a:latin typeface="微软雅黑" pitchFamily="34" charset="-122"/>
                <a:ea typeface="微软雅黑" pitchFamily="34" charset="-122"/>
              </a:rPr>
              <a:t>通过对全球近千款成功</a:t>
            </a:r>
            <a:r>
              <a:rPr lang="en-US" altLang="zh-CN" sz="2000" b="1" spc="-150" dirty="0" smtClean="0">
                <a:latin typeface="微软雅黑" pitchFamily="34" charset="-122"/>
                <a:ea typeface="微软雅黑" pitchFamily="34" charset="-122"/>
              </a:rPr>
              <a:t>APPS</a:t>
            </a:r>
            <a:r>
              <a:rPr lang="zh-CN" altLang="en-US" sz="2000" b="1" dirty="0" smtClean="0">
                <a:latin typeface="微软雅黑" pitchFamily="34" charset="-122"/>
                <a:ea typeface="微软雅黑" pitchFamily="34" charset="-122"/>
              </a:rPr>
              <a:t>的案例分析，以及北美</a:t>
            </a:r>
            <a:r>
              <a:rPr lang="en-US" altLang="zh-CN" sz="2000" b="1" spc="-150" dirty="0" smtClean="0">
                <a:latin typeface="微软雅黑" pitchFamily="34" charset="-122"/>
                <a:ea typeface="微软雅黑" pitchFamily="34" charset="-122"/>
              </a:rPr>
              <a:t>APPS</a:t>
            </a:r>
            <a:r>
              <a:rPr lang="zh-CN" altLang="en-US" sz="2000" b="1" dirty="0" smtClean="0">
                <a:latin typeface="微软雅黑" pitchFamily="34" charset="-122"/>
                <a:ea typeface="微软雅黑" pitchFamily="34" charset="-122"/>
              </a:rPr>
              <a:t>市场调研机构得出的结论：功能过多，操作繁琐的</a:t>
            </a:r>
            <a:r>
              <a:rPr lang="en-US" altLang="zh-CN" sz="2000" b="1" spc="-150" dirty="0" smtClean="0">
                <a:latin typeface="微软雅黑" pitchFamily="34" charset="-122"/>
                <a:ea typeface="微软雅黑" pitchFamily="34" charset="-122"/>
              </a:rPr>
              <a:t>APP</a:t>
            </a:r>
          </a:p>
          <a:p>
            <a:pPr>
              <a:lnSpc>
                <a:spcPct val="150000"/>
              </a:lnSpc>
            </a:pPr>
            <a:r>
              <a:rPr lang="zh-CN" altLang="en-US" sz="2000" b="1" dirty="0" smtClean="0">
                <a:latin typeface="微软雅黑" pitchFamily="34" charset="-122"/>
                <a:ea typeface="微软雅黑" pitchFamily="34" charset="-122"/>
              </a:rPr>
              <a:t>将不会被用户认可，所以，从</a:t>
            </a:r>
            <a:r>
              <a:rPr lang="zh-CN" altLang="en-US" sz="2000" b="1" dirty="0" smtClean="0">
                <a:solidFill>
                  <a:srgbClr val="FF0000"/>
                </a:solidFill>
                <a:latin typeface="微软雅黑" pitchFamily="34" charset="-122"/>
                <a:ea typeface="微软雅黑" pitchFamily="34" charset="-122"/>
              </a:rPr>
              <a:t>精准的核心功能</a:t>
            </a:r>
            <a:r>
              <a:rPr lang="zh-CN" altLang="en-US" sz="2000" b="1" dirty="0" smtClean="0">
                <a:latin typeface="微软雅黑" pitchFamily="34" charset="-122"/>
                <a:ea typeface="微软雅黑" pitchFamily="34" charset="-122"/>
              </a:rPr>
              <a:t>出发</a:t>
            </a:r>
            <a:endParaRPr lang="en-US" altLang="zh-CN" sz="2000" b="1" dirty="0" smtClean="0">
              <a:latin typeface="微软雅黑" pitchFamily="34" charset="-122"/>
              <a:ea typeface="微软雅黑" pitchFamily="34" charset="-122"/>
            </a:endParaRPr>
          </a:p>
        </p:txBody>
      </p:sp>
      <p:sp>
        <p:nvSpPr>
          <p:cNvPr id="5" name="椭圆 4"/>
          <p:cNvSpPr/>
          <p:nvPr/>
        </p:nvSpPr>
        <p:spPr>
          <a:xfrm>
            <a:off x="560512" y="4797152"/>
            <a:ext cx="1418456" cy="1152128"/>
          </a:xfrm>
          <a:prstGeom prst="ellipse">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632520" y="5113166"/>
            <a:ext cx="1328368" cy="646331"/>
          </a:xfrm>
          <a:prstGeom prst="rect">
            <a:avLst/>
          </a:prstGeom>
          <a:noFill/>
        </p:spPr>
        <p:txBody>
          <a:bodyPr wrap="square" rtlCol="0">
            <a:spAutoFit/>
            <a:scene3d>
              <a:camera prst="orthographicFront"/>
              <a:lightRig rig="threePt" dir="t"/>
            </a:scene3d>
            <a:sp3d extrusionH="57150">
              <a:bevelT w="69850" h="38100" prst="cross"/>
            </a:sp3d>
          </a:bodyPr>
          <a:lstStyle/>
          <a:p>
            <a:pPr algn="ctr"/>
            <a:r>
              <a:rPr lang="en-US" altLang="zh-CN" b="1" dirty="0" smtClean="0">
                <a:solidFill>
                  <a:schemeClr val="bg1"/>
                </a:solidFill>
                <a:latin typeface="微软雅黑" pitchFamily="34" charset="-122"/>
                <a:ea typeface="微软雅黑" pitchFamily="34" charset="-122"/>
              </a:rPr>
              <a:t>SIMPLE</a:t>
            </a:r>
          </a:p>
          <a:p>
            <a:pPr algn="ctr"/>
            <a:r>
              <a:rPr lang="zh-CN" altLang="en-US" b="1" dirty="0" smtClean="0">
                <a:solidFill>
                  <a:schemeClr val="bg1"/>
                </a:solidFill>
                <a:latin typeface="微软雅黑" pitchFamily="34" charset="-122"/>
                <a:ea typeface="微软雅黑" pitchFamily="34" charset="-122"/>
              </a:rPr>
              <a:t>轻快</a:t>
            </a:r>
            <a:endParaRPr lang="zh-CN" altLang="en-US" b="1" dirty="0">
              <a:solidFill>
                <a:schemeClr val="bg1"/>
              </a:solidFill>
              <a:latin typeface="微软雅黑" pitchFamily="34" charset="-122"/>
              <a:ea typeface="微软雅黑" pitchFamily="34" charset="-122"/>
            </a:endParaRPr>
          </a:p>
        </p:txBody>
      </p:sp>
      <p:sp>
        <p:nvSpPr>
          <p:cNvPr id="7" name="椭圆 6"/>
          <p:cNvSpPr/>
          <p:nvPr/>
        </p:nvSpPr>
        <p:spPr>
          <a:xfrm>
            <a:off x="1815472" y="4797152"/>
            <a:ext cx="1418456" cy="1152128"/>
          </a:xfrm>
          <a:prstGeom prst="ellipse">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174504" y="4797152"/>
            <a:ext cx="1418456" cy="1152128"/>
          </a:xfrm>
          <a:prstGeom prst="ellipse">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3442349" y="5113166"/>
            <a:ext cx="1006595" cy="646331"/>
          </a:xfrm>
          <a:prstGeom prst="rect">
            <a:avLst/>
          </a:prstGeom>
          <a:noFill/>
        </p:spPr>
        <p:txBody>
          <a:bodyPr wrap="square" rtlCol="0">
            <a:spAutoFit/>
            <a:scene3d>
              <a:camera prst="orthographicFront"/>
              <a:lightRig rig="threePt" dir="t"/>
            </a:scene3d>
            <a:sp3d extrusionH="57150">
              <a:bevelT w="69850" h="38100" prst="cross"/>
            </a:sp3d>
          </a:bodyPr>
          <a:lstStyle/>
          <a:p>
            <a:pPr algn="ctr"/>
            <a:r>
              <a:rPr lang="en-US" altLang="zh-CN" b="1" dirty="0" smtClean="0">
                <a:solidFill>
                  <a:schemeClr val="bg1"/>
                </a:solidFill>
                <a:latin typeface="微软雅黑" pitchFamily="34" charset="-122"/>
                <a:ea typeface="微软雅黑" pitchFamily="34" charset="-122"/>
              </a:rPr>
              <a:t>EASY</a:t>
            </a:r>
          </a:p>
          <a:p>
            <a:pPr algn="ctr"/>
            <a:r>
              <a:rPr lang="zh-CN" altLang="en-US" b="1" dirty="0" smtClean="0">
                <a:solidFill>
                  <a:schemeClr val="bg1"/>
                </a:solidFill>
                <a:latin typeface="微软雅黑" pitchFamily="34" charset="-122"/>
                <a:ea typeface="微软雅黑" pitchFamily="34" charset="-122"/>
              </a:rPr>
              <a:t>易用</a:t>
            </a:r>
            <a:endParaRPr lang="zh-CN" altLang="en-US" b="1" dirty="0">
              <a:solidFill>
                <a:schemeClr val="bg1"/>
              </a:solidFill>
              <a:latin typeface="微软雅黑" pitchFamily="34" charset="-122"/>
              <a:ea typeface="微软雅黑" pitchFamily="34" charset="-122"/>
            </a:endParaRPr>
          </a:p>
        </p:txBody>
      </p:sp>
      <p:sp>
        <p:nvSpPr>
          <p:cNvPr id="11" name="矩形 10"/>
          <p:cNvSpPr/>
          <p:nvPr/>
        </p:nvSpPr>
        <p:spPr>
          <a:xfrm>
            <a:off x="4592960" y="5157192"/>
            <a:ext cx="4824536" cy="400110"/>
          </a:xfrm>
          <a:prstGeom prst="rect">
            <a:avLst/>
          </a:prstGeom>
        </p:spPr>
        <p:txBody>
          <a:bodyPr wrap="square">
            <a:spAutoFit/>
          </a:bodyPr>
          <a:lstStyle/>
          <a:p>
            <a:r>
              <a:rPr lang="en-US" altLang="zh-CN" sz="2000" b="1" dirty="0" smtClean="0">
                <a:solidFill>
                  <a:prstClr val="black"/>
                </a:solidFill>
                <a:latin typeface="微软雅黑" pitchFamily="34" charset="-122"/>
                <a:ea typeface="微软雅黑" pitchFamily="34" charset="-122"/>
              </a:rPr>
              <a:t> </a:t>
            </a:r>
            <a:r>
              <a:rPr lang="zh-CN" altLang="en-US" sz="2000" b="1" dirty="0" smtClean="0">
                <a:solidFill>
                  <a:prstClr val="black"/>
                </a:solidFill>
                <a:latin typeface="微软雅黑" pitchFamily="34" charset="-122"/>
                <a:ea typeface="微软雅黑" pitchFamily="34" charset="-122"/>
              </a:rPr>
              <a:t>的原则，是</a:t>
            </a:r>
            <a:r>
              <a:rPr lang="en-US" altLang="zh-CN" sz="2000" b="1" dirty="0" smtClean="0">
                <a:solidFill>
                  <a:prstClr val="black"/>
                </a:solidFill>
                <a:latin typeface="微软雅黑" pitchFamily="34" charset="-122"/>
                <a:ea typeface="微软雅黑" pitchFamily="34" charset="-122"/>
              </a:rPr>
              <a:t>APP</a:t>
            </a:r>
            <a:r>
              <a:rPr lang="zh-CN" altLang="en-US" sz="2000" b="1" dirty="0" smtClean="0">
                <a:solidFill>
                  <a:prstClr val="black"/>
                </a:solidFill>
                <a:latin typeface="微软雅黑" pitchFamily="34" charset="-122"/>
                <a:ea typeface="微软雅黑" pitchFamily="34" charset="-122"/>
              </a:rPr>
              <a:t>受欢迎的关键</a:t>
            </a:r>
            <a:endParaRPr lang="zh-CN" altLang="en-US" dirty="0"/>
          </a:p>
        </p:txBody>
      </p:sp>
      <p:sp>
        <p:nvSpPr>
          <p:cNvPr id="8" name="TextBox 7"/>
          <p:cNvSpPr txBox="1"/>
          <p:nvPr/>
        </p:nvSpPr>
        <p:spPr>
          <a:xfrm>
            <a:off x="1640632" y="5113166"/>
            <a:ext cx="1750102" cy="646331"/>
          </a:xfrm>
          <a:prstGeom prst="rect">
            <a:avLst/>
          </a:prstGeom>
          <a:noFill/>
        </p:spPr>
        <p:txBody>
          <a:bodyPr wrap="square" rtlCol="0">
            <a:spAutoFit/>
            <a:scene3d>
              <a:camera prst="orthographicFront"/>
              <a:lightRig rig="threePt" dir="t"/>
            </a:scene3d>
            <a:sp3d extrusionH="57150">
              <a:bevelT w="69850" h="38100" prst="cross"/>
            </a:sp3d>
          </a:bodyPr>
          <a:lstStyle/>
          <a:p>
            <a:pPr algn="ctr"/>
            <a:r>
              <a:rPr lang="en-US" altLang="zh-CN" b="1" dirty="0" smtClean="0">
                <a:solidFill>
                  <a:schemeClr val="bg1"/>
                </a:solidFill>
                <a:latin typeface="微软雅黑" pitchFamily="34" charset="-122"/>
                <a:ea typeface="微软雅黑" pitchFamily="34" charset="-122"/>
              </a:rPr>
              <a:t>HEADLINE</a:t>
            </a:r>
          </a:p>
          <a:p>
            <a:pPr algn="ctr"/>
            <a:r>
              <a:rPr lang="zh-CN" altLang="en-US" b="1" dirty="0" smtClean="0">
                <a:solidFill>
                  <a:schemeClr val="bg1"/>
                </a:solidFill>
                <a:latin typeface="微软雅黑" pitchFamily="34" charset="-122"/>
                <a:ea typeface="微软雅黑" pitchFamily="34" charset="-122"/>
              </a:rPr>
              <a:t>简洁</a:t>
            </a:r>
            <a:endParaRPr lang="zh-CN" altLang="en-US" b="1"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18271" y="2229718"/>
            <a:ext cx="3469184" cy="830997"/>
          </a:xfrm>
          <a:prstGeom prst="rect">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wrap="square">
            <a:spAutoFit/>
            <a:sp3d extrusionH="57150">
              <a:bevelT w="69850" h="38100" prst="cross"/>
            </a:sp3d>
          </a:bodyPr>
          <a:lstStyle/>
          <a:p>
            <a:pPr algn="ctr">
              <a:defRPr/>
            </a:pPr>
            <a:r>
              <a:rPr kumimoji="1" lang="zh-CN" altLang="en-US" sz="2400" b="1" dirty="0" smtClean="0">
                <a:solidFill>
                  <a:prstClr val="white"/>
                </a:solidFill>
                <a:latin typeface="微软雅黑" pitchFamily="34" charset="-122"/>
                <a:ea typeface="微软雅黑" pitchFamily="34" charset="-122"/>
              </a:rPr>
              <a:t>有别于</a:t>
            </a:r>
            <a:r>
              <a:rPr kumimoji="1" lang="en-US" altLang="zh-CN" sz="2400" b="1" dirty="0" smtClean="0">
                <a:solidFill>
                  <a:prstClr val="white"/>
                </a:solidFill>
                <a:latin typeface="微软雅黑" pitchFamily="34" charset="-122"/>
                <a:ea typeface="微软雅黑" pitchFamily="34" charset="-122"/>
              </a:rPr>
              <a:t>PC</a:t>
            </a:r>
            <a:r>
              <a:rPr kumimoji="1" lang="zh-CN" altLang="en-US" sz="2400" b="1" dirty="0" smtClean="0">
                <a:solidFill>
                  <a:prstClr val="white"/>
                </a:solidFill>
                <a:latin typeface="微软雅黑" pitchFamily="34" charset="-122"/>
                <a:ea typeface="微软雅黑" pitchFamily="34" charset="-122"/>
              </a:rPr>
              <a:t>端的</a:t>
            </a:r>
            <a:endParaRPr kumimoji="1" lang="en-US" altLang="zh-CN" sz="2400" b="1" dirty="0" smtClean="0">
              <a:solidFill>
                <a:prstClr val="white"/>
              </a:solidFill>
              <a:latin typeface="微软雅黑" pitchFamily="34" charset="-122"/>
              <a:ea typeface="微软雅黑" pitchFamily="34" charset="-122"/>
            </a:endParaRPr>
          </a:p>
          <a:p>
            <a:pPr algn="ctr">
              <a:defRPr/>
            </a:pPr>
            <a:r>
              <a:rPr kumimoji="1" lang="zh-CN" altLang="en-US" sz="2400" b="1" dirty="0" smtClean="0">
                <a:solidFill>
                  <a:prstClr val="white"/>
                </a:solidFill>
                <a:latin typeface="微软雅黑" pitchFamily="34" charset="-122"/>
                <a:ea typeface="微软雅黑" pitchFamily="34" charset="-122"/>
              </a:rPr>
              <a:t>行业整合资讯平台</a:t>
            </a:r>
            <a:endParaRPr kumimoji="1" lang="ja-JP" altLang="en-US" sz="2400" b="1" dirty="0">
              <a:solidFill>
                <a:prstClr val="white"/>
              </a:solidFill>
              <a:latin typeface="微软雅黑" pitchFamily="34" charset="-122"/>
              <a:ea typeface="微软雅黑" pitchFamily="34" charset="-122"/>
            </a:endParaRPr>
          </a:p>
        </p:txBody>
      </p:sp>
      <p:sp>
        <p:nvSpPr>
          <p:cNvPr id="7" name="TextBox 6"/>
          <p:cNvSpPr txBox="1"/>
          <p:nvPr/>
        </p:nvSpPr>
        <p:spPr>
          <a:xfrm>
            <a:off x="5276560" y="2000240"/>
            <a:ext cx="3748406" cy="1152128"/>
          </a:xfrm>
          <a:prstGeom prst="rect">
            <a:avLst/>
          </a:prstGeom>
          <a:noFill/>
          <a:ln w="38100">
            <a:solidFill>
              <a:schemeClr val="tx1"/>
            </a:solidFill>
            <a:prstDash val="solid"/>
          </a:ln>
          <a:effectLst/>
        </p:spPr>
        <p:style>
          <a:lnRef idx="1">
            <a:schemeClr val="accent2"/>
          </a:lnRef>
          <a:fillRef idx="3">
            <a:schemeClr val="accent2"/>
          </a:fillRef>
          <a:effectRef idx="2">
            <a:schemeClr val="accent2"/>
          </a:effectRef>
          <a:fontRef idx="minor">
            <a:schemeClr val="lt1"/>
          </a:fontRef>
        </p:style>
        <p:txBody>
          <a:bodyPr anchor="ctr">
            <a:sp3d extrusionH="57150">
              <a:bevelT w="69850" h="38100" prst="cross"/>
            </a:sp3d>
          </a:bodyPr>
          <a:lstStyle/>
          <a:p>
            <a:pPr>
              <a:defRPr/>
            </a:pPr>
            <a:r>
              <a:rPr lang="en-US" altLang="ja-JP" b="1" dirty="0" smtClean="0">
                <a:solidFill>
                  <a:srgbClr val="000000"/>
                </a:solidFill>
                <a:latin typeface="微软雅黑" pitchFamily="34" charset="-122"/>
                <a:ea typeface="微软雅黑" pitchFamily="34" charset="-122"/>
              </a:rPr>
              <a:t>● </a:t>
            </a:r>
            <a:r>
              <a:rPr lang="zh-CN" altLang="en-US" b="1" dirty="0" smtClean="0">
                <a:solidFill>
                  <a:srgbClr val="000000"/>
                </a:solidFill>
                <a:latin typeface="微软雅黑" pitchFamily="34" charset="-122"/>
                <a:ea typeface="微软雅黑" pitchFamily="34" charset="-122"/>
              </a:rPr>
              <a:t>适合移动端</a:t>
            </a:r>
            <a:r>
              <a:rPr lang="zh-CN" altLang="en-US" b="1" dirty="0" smtClean="0">
                <a:solidFill>
                  <a:prstClr val="black"/>
                </a:solidFill>
                <a:latin typeface="微软雅黑" pitchFamily="34" charset="-122"/>
                <a:ea typeface="微软雅黑" pitchFamily="34" charset="-122"/>
              </a:rPr>
              <a:t>最佳阅读体验</a:t>
            </a:r>
            <a:endParaRPr lang="en-US" altLang="zh-CN" b="1" dirty="0" smtClean="0">
              <a:solidFill>
                <a:prstClr val="black"/>
              </a:solidFill>
              <a:latin typeface="微软雅黑" pitchFamily="34" charset="-122"/>
              <a:ea typeface="微软雅黑" pitchFamily="34" charset="-122"/>
            </a:endParaRPr>
          </a:p>
          <a:p>
            <a:pPr>
              <a:defRPr/>
            </a:pPr>
            <a:r>
              <a:rPr lang="en-US" altLang="ja-JP" b="1" dirty="0" smtClean="0">
                <a:solidFill>
                  <a:srgbClr val="000000"/>
                </a:solidFill>
                <a:latin typeface="微软雅黑" pitchFamily="34" charset="-122"/>
                <a:ea typeface="微软雅黑" pitchFamily="34" charset="-122"/>
              </a:rPr>
              <a:t>● </a:t>
            </a:r>
            <a:r>
              <a:rPr lang="zh-CN" altLang="en-US" b="1" dirty="0" smtClean="0">
                <a:solidFill>
                  <a:srgbClr val="000000"/>
                </a:solidFill>
                <a:latin typeface="微软雅黑" pitchFamily="34" charset="-122"/>
                <a:ea typeface="微软雅黑" pitchFamily="34" charset="-122"/>
              </a:rPr>
              <a:t>碎片时间</a:t>
            </a:r>
            <a:r>
              <a:rPr lang="zh-CN" altLang="en-US" b="1" dirty="0" smtClean="0">
                <a:solidFill>
                  <a:prstClr val="black"/>
                </a:solidFill>
                <a:latin typeface="微软雅黑" pitchFamily="34" charset="-122"/>
                <a:ea typeface="微软雅黑" pitchFamily="34" charset="-122"/>
              </a:rPr>
              <a:t>精读重点内容</a:t>
            </a:r>
            <a:endParaRPr lang="en-US" altLang="zh-CN" b="1" dirty="0" smtClean="0">
              <a:solidFill>
                <a:prstClr val="black"/>
              </a:solidFill>
              <a:latin typeface="微软雅黑" pitchFamily="34" charset="-122"/>
              <a:ea typeface="微软雅黑" pitchFamily="34" charset="-122"/>
            </a:endParaRPr>
          </a:p>
          <a:p>
            <a:pPr>
              <a:defRPr/>
            </a:pPr>
            <a:r>
              <a:rPr lang="en-US" altLang="ja-JP" b="1" dirty="0" smtClean="0">
                <a:solidFill>
                  <a:srgbClr val="000000"/>
                </a:solidFill>
                <a:latin typeface="微软雅黑" pitchFamily="34" charset="-122"/>
                <a:ea typeface="微软雅黑" pitchFamily="34" charset="-122"/>
              </a:rPr>
              <a:t>● </a:t>
            </a:r>
            <a:r>
              <a:rPr lang="zh-CN" altLang="en-US" b="1" dirty="0" smtClean="0">
                <a:solidFill>
                  <a:srgbClr val="000000"/>
                </a:solidFill>
                <a:latin typeface="微软雅黑" pitchFamily="34" charset="-122"/>
                <a:ea typeface="微软雅黑" pitchFamily="34" charset="-122"/>
              </a:rPr>
              <a:t>提供用户便利：招聘 活动 签到</a:t>
            </a:r>
            <a:endParaRPr lang="en-US" altLang="ja-JP" b="1" dirty="0">
              <a:solidFill>
                <a:prstClr val="black"/>
              </a:solidFill>
              <a:latin typeface="微软雅黑" pitchFamily="34" charset="-122"/>
              <a:ea typeface="微软雅黑" pitchFamily="34" charset="-122"/>
            </a:endParaRPr>
          </a:p>
        </p:txBody>
      </p:sp>
      <p:sp>
        <p:nvSpPr>
          <p:cNvPr id="9" name="TextBox 8"/>
          <p:cNvSpPr txBox="1"/>
          <p:nvPr/>
        </p:nvSpPr>
        <p:spPr>
          <a:xfrm>
            <a:off x="918271" y="4082330"/>
            <a:ext cx="3469184" cy="369332"/>
          </a:xfrm>
          <a:prstGeom prst="rect">
            <a:avLst/>
          </a:prstGeom>
          <a:solidFill>
            <a:srgbClr val="FFFF00"/>
          </a:solidFill>
          <a:ln>
            <a:noFill/>
          </a:ln>
        </p:spPr>
        <p:style>
          <a:lnRef idx="1">
            <a:schemeClr val="accent2"/>
          </a:lnRef>
          <a:fillRef idx="3">
            <a:schemeClr val="accent2"/>
          </a:fillRef>
          <a:effectRef idx="2">
            <a:schemeClr val="accent2"/>
          </a:effectRef>
          <a:fontRef idx="minor">
            <a:schemeClr val="lt1"/>
          </a:fontRef>
        </p:style>
        <p:txBody>
          <a:bodyPr wrap="square">
            <a:spAutoFit/>
            <a:sp3d extrusionH="57150">
              <a:bevelT w="69850" h="38100" prst="cross"/>
            </a:sp3d>
          </a:bodyPr>
          <a:lstStyle/>
          <a:p>
            <a:pPr algn="ctr">
              <a:defRPr/>
            </a:pPr>
            <a:r>
              <a:rPr kumimoji="1" lang="zh-CN" altLang="en-US" b="1" dirty="0" smtClean="0">
                <a:solidFill>
                  <a:prstClr val="black"/>
                </a:solidFill>
                <a:latin typeface="微软雅黑" pitchFamily="34" charset="-122"/>
                <a:ea typeface="微软雅黑" pitchFamily="34" charset="-122"/>
              </a:rPr>
              <a:t>符合广告人习惯</a:t>
            </a:r>
            <a:endParaRPr kumimoji="1" lang="zh-CN" altLang="en-US" b="1" dirty="0">
              <a:solidFill>
                <a:prstClr val="black"/>
              </a:solidFill>
              <a:latin typeface="微软雅黑" pitchFamily="34" charset="-122"/>
              <a:ea typeface="微软雅黑" pitchFamily="34" charset="-122"/>
            </a:endParaRPr>
          </a:p>
        </p:txBody>
      </p:sp>
      <p:sp>
        <p:nvSpPr>
          <p:cNvPr id="10" name="TextBox 9"/>
          <p:cNvSpPr txBox="1"/>
          <p:nvPr/>
        </p:nvSpPr>
        <p:spPr>
          <a:xfrm>
            <a:off x="5276560" y="3357562"/>
            <a:ext cx="4068928" cy="1801910"/>
          </a:xfrm>
          <a:prstGeom prst="rect">
            <a:avLst/>
          </a:prstGeom>
          <a:noFill/>
          <a:ln w="38100">
            <a:solidFill>
              <a:schemeClr val="tx1"/>
            </a:solidFill>
            <a:prstDash val="sysDash"/>
          </a:ln>
          <a:effectLst/>
        </p:spPr>
        <p:style>
          <a:lnRef idx="1">
            <a:schemeClr val="accent2"/>
          </a:lnRef>
          <a:fillRef idx="2">
            <a:schemeClr val="accent2"/>
          </a:fillRef>
          <a:effectRef idx="1">
            <a:schemeClr val="accent2"/>
          </a:effectRef>
          <a:fontRef idx="minor">
            <a:schemeClr val="dk1"/>
          </a:fontRef>
        </p:style>
        <p:txBody>
          <a:bodyPr anchor="ctr">
            <a:scene3d>
              <a:camera prst="orthographicFront"/>
              <a:lightRig rig="threePt" dir="t"/>
            </a:scene3d>
            <a:sp3d extrusionH="57150">
              <a:bevelT w="69850" h="38100" prst="cross"/>
            </a:sp3d>
          </a:bodyPr>
          <a:lstStyle/>
          <a:p>
            <a:pPr>
              <a:defRPr/>
            </a:pPr>
            <a:r>
              <a:rPr lang="en-US" altLang="ja-JP" b="1" dirty="0" smtClean="0">
                <a:solidFill>
                  <a:srgbClr val="000000"/>
                </a:solidFill>
                <a:latin typeface="微软雅黑" pitchFamily="34" charset="-122"/>
                <a:ea typeface="微软雅黑" pitchFamily="34" charset="-122"/>
              </a:rPr>
              <a:t>● </a:t>
            </a:r>
            <a:r>
              <a:rPr lang="zh-CN" altLang="en-US" b="1" dirty="0" smtClean="0">
                <a:solidFill>
                  <a:srgbClr val="000000"/>
                </a:solidFill>
                <a:latin typeface="微软雅黑" pitchFamily="34" charset="-122"/>
                <a:ea typeface="微软雅黑" pitchFamily="34" charset="-122"/>
              </a:rPr>
              <a:t>喜欢具有设计感的东西</a:t>
            </a:r>
            <a:endParaRPr lang="en-US" altLang="zh-CN" b="1" dirty="0" smtClean="0">
              <a:solidFill>
                <a:srgbClr val="000000"/>
              </a:solidFill>
              <a:latin typeface="微软雅黑" pitchFamily="34" charset="-122"/>
              <a:ea typeface="微软雅黑" pitchFamily="34" charset="-122"/>
            </a:endParaRPr>
          </a:p>
          <a:p>
            <a:pPr>
              <a:defRPr/>
            </a:pPr>
            <a:r>
              <a:rPr lang="en-US" altLang="ja-JP" b="1" dirty="0" smtClean="0">
                <a:solidFill>
                  <a:srgbClr val="000000"/>
                </a:solidFill>
                <a:latin typeface="微软雅黑" pitchFamily="34" charset="-122"/>
                <a:ea typeface="微软雅黑" pitchFamily="34" charset="-122"/>
              </a:rPr>
              <a:t>● </a:t>
            </a:r>
            <a:r>
              <a:rPr lang="zh-CN" altLang="en-US" b="1" dirty="0" smtClean="0">
                <a:solidFill>
                  <a:srgbClr val="000000"/>
                </a:solidFill>
                <a:latin typeface="微软雅黑" pitchFamily="34" charset="-122"/>
                <a:ea typeface="微软雅黑" pitchFamily="34" charset="-122"/>
              </a:rPr>
              <a:t>捕捉创意灵感</a:t>
            </a:r>
            <a:endParaRPr lang="zh-CN" altLang="en-US" b="1" dirty="0">
              <a:solidFill>
                <a:srgbClr val="000000"/>
              </a:solidFill>
              <a:latin typeface="微软雅黑" pitchFamily="34" charset="-122"/>
              <a:ea typeface="微软雅黑" pitchFamily="34" charset="-122"/>
            </a:endParaRPr>
          </a:p>
          <a:p>
            <a:pPr>
              <a:defRPr/>
            </a:pPr>
            <a:r>
              <a:rPr lang="en-US" altLang="ja-JP" b="1" dirty="0" smtClean="0">
                <a:solidFill>
                  <a:srgbClr val="000000"/>
                </a:solidFill>
                <a:latin typeface="微软雅黑" pitchFamily="34" charset="-122"/>
                <a:ea typeface="微软雅黑" pitchFamily="34" charset="-122"/>
              </a:rPr>
              <a:t>● </a:t>
            </a:r>
            <a:r>
              <a:rPr lang="zh-CN" altLang="en-US" b="1" dirty="0" smtClean="0">
                <a:solidFill>
                  <a:srgbClr val="000000"/>
                </a:solidFill>
                <a:latin typeface="微软雅黑" pitchFamily="34" charset="-122"/>
                <a:ea typeface="微软雅黑" pitchFamily="34" charset="-122"/>
              </a:rPr>
              <a:t>工作强度大</a:t>
            </a:r>
            <a:endParaRPr lang="en-US" altLang="ja-JP" b="1" dirty="0">
              <a:solidFill>
                <a:srgbClr val="000000"/>
              </a:solidFill>
              <a:latin typeface="微软雅黑" pitchFamily="34" charset="-122"/>
              <a:ea typeface="微软雅黑" pitchFamily="34" charset="-122"/>
            </a:endParaRPr>
          </a:p>
          <a:p>
            <a:pPr>
              <a:defRPr/>
            </a:pPr>
            <a:r>
              <a:rPr lang="en-US" altLang="ja-JP" b="1" dirty="0" smtClean="0">
                <a:solidFill>
                  <a:srgbClr val="000000"/>
                </a:solidFill>
                <a:latin typeface="微软雅黑" pitchFamily="34" charset="-122"/>
                <a:ea typeface="微软雅黑" pitchFamily="34" charset="-122"/>
              </a:rPr>
              <a:t>● </a:t>
            </a:r>
            <a:r>
              <a:rPr lang="zh-CN" altLang="en-US" b="1" dirty="0" smtClean="0">
                <a:solidFill>
                  <a:srgbClr val="000000"/>
                </a:solidFill>
                <a:latin typeface="微软雅黑" pitchFamily="34" charset="-122"/>
                <a:ea typeface="微软雅黑" pitchFamily="34" charset="-122"/>
              </a:rPr>
              <a:t>渴望被同行认可</a:t>
            </a:r>
            <a:endParaRPr lang="en-US" altLang="zh-CN" b="1" dirty="0" smtClean="0">
              <a:solidFill>
                <a:srgbClr val="000000"/>
              </a:solidFill>
              <a:latin typeface="微软雅黑" pitchFamily="34" charset="-122"/>
              <a:ea typeface="微软雅黑" pitchFamily="34" charset="-122"/>
            </a:endParaRPr>
          </a:p>
          <a:p>
            <a:pPr>
              <a:defRPr/>
            </a:pPr>
            <a:r>
              <a:rPr lang="en-US" altLang="ja-JP" b="1" dirty="0" smtClean="0">
                <a:solidFill>
                  <a:srgbClr val="000000"/>
                </a:solidFill>
                <a:latin typeface="微软雅黑" pitchFamily="34" charset="-122"/>
                <a:ea typeface="微软雅黑" pitchFamily="34" charset="-122"/>
              </a:rPr>
              <a:t>● </a:t>
            </a:r>
            <a:r>
              <a:rPr lang="zh-CN" altLang="en-US" b="1" dirty="0" smtClean="0">
                <a:solidFill>
                  <a:srgbClr val="000000"/>
                </a:solidFill>
                <a:latin typeface="微软雅黑" pitchFamily="34" charset="-122"/>
                <a:ea typeface="微软雅黑" pitchFamily="34" charset="-122"/>
              </a:rPr>
              <a:t>热爱美食、摄影、潮品、新事物等</a:t>
            </a:r>
            <a:endParaRPr lang="en-US" altLang="zh-CN" b="1" dirty="0" smtClean="0">
              <a:solidFill>
                <a:srgbClr val="000000"/>
              </a:solidFill>
              <a:latin typeface="微软雅黑" pitchFamily="34" charset="-122"/>
              <a:ea typeface="微软雅黑" pitchFamily="34" charset="-122"/>
            </a:endParaRPr>
          </a:p>
          <a:p>
            <a:pPr>
              <a:defRPr/>
            </a:pPr>
            <a:r>
              <a:rPr lang="en-US" altLang="ja-JP" b="1" dirty="0" smtClean="0">
                <a:solidFill>
                  <a:srgbClr val="000000"/>
                </a:solidFill>
                <a:latin typeface="微软雅黑" pitchFamily="34" charset="-122"/>
                <a:ea typeface="微软雅黑" pitchFamily="34" charset="-122"/>
              </a:rPr>
              <a:t>● </a:t>
            </a:r>
            <a:r>
              <a:rPr lang="zh-CN" altLang="en-US" b="1" dirty="0" smtClean="0">
                <a:solidFill>
                  <a:srgbClr val="000000"/>
                </a:solidFill>
                <a:latin typeface="微软雅黑" pitchFamily="34" charset="-122"/>
                <a:ea typeface="微软雅黑" pitchFamily="34" charset="-122"/>
              </a:rPr>
              <a:t>自认为潮流领导者</a:t>
            </a:r>
            <a:endParaRPr lang="en-US" altLang="zh-CN" b="1" dirty="0" smtClean="0">
              <a:solidFill>
                <a:srgbClr val="000000"/>
              </a:solidFill>
              <a:latin typeface="微软雅黑" pitchFamily="34" charset="-122"/>
              <a:ea typeface="微软雅黑" pitchFamily="34" charset="-122"/>
            </a:endParaRPr>
          </a:p>
        </p:txBody>
      </p:sp>
      <p:sp>
        <p:nvSpPr>
          <p:cNvPr id="12" name="TextBox 11"/>
          <p:cNvSpPr txBox="1"/>
          <p:nvPr/>
        </p:nvSpPr>
        <p:spPr>
          <a:xfrm>
            <a:off x="918272" y="5636366"/>
            <a:ext cx="3456384" cy="369332"/>
          </a:xfrm>
          <a:prstGeom prst="rect">
            <a:avLst/>
          </a:prstGeom>
          <a:solidFill>
            <a:schemeClr val="accent4">
              <a:lumMod val="50000"/>
            </a:schemeClr>
          </a:solidFill>
          <a:ln>
            <a:noFill/>
          </a:ln>
        </p:spPr>
        <p:style>
          <a:lnRef idx="1">
            <a:schemeClr val="accent2"/>
          </a:lnRef>
          <a:fillRef idx="3">
            <a:schemeClr val="accent2"/>
          </a:fillRef>
          <a:effectRef idx="2">
            <a:schemeClr val="accent2"/>
          </a:effectRef>
          <a:fontRef idx="minor">
            <a:schemeClr val="lt1"/>
          </a:fontRef>
        </p:style>
        <p:txBody>
          <a:bodyPr wrap="square">
            <a:spAutoFit/>
            <a:sp3d extrusionH="57150">
              <a:bevelT w="69850" h="38100" prst="cross"/>
            </a:sp3d>
          </a:bodyPr>
          <a:lstStyle/>
          <a:p>
            <a:pPr algn="ctr">
              <a:defRPr/>
            </a:pPr>
            <a:r>
              <a:rPr lang="zh-CN" altLang="en-US" b="1" dirty="0" smtClean="0">
                <a:solidFill>
                  <a:prstClr val="white"/>
                </a:solidFill>
                <a:latin typeface="微软雅黑" pitchFamily="34" charset="-122"/>
                <a:ea typeface="微软雅黑" pitchFamily="34" charset="-122"/>
              </a:rPr>
              <a:t>碎片化阅读</a:t>
            </a:r>
            <a:r>
              <a:rPr lang="en-US" altLang="zh-CN" b="1" dirty="0" smtClean="0">
                <a:solidFill>
                  <a:prstClr val="white"/>
                </a:solidFill>
                <a:latin typeface="微软雅黑" pitchFamily="34" charset="-122"/>
                <a:ea typeface="微软雅黑" pitchFamily="34" charset="-122"/>
              </a:rPr>
              <a:t>+</a:t>
            </a:r>
            <a:r>
              <a:rPr lang="zh-CN" altLang="en-US" b="1" dirty="0" smtClean="0">
                <a:solidFill>
                  <a:prstClr val="white"/>
                </a:solidFill>
                <a:latin typeface="微软雅黑" pitchFamily="34" charset="-122"/>
                <a:ea typeface="微软雅黑" pitchFamily="34" charset="-122"/>
              </a:rPr>
              <a:t>广告工具</a:t>
            </a:r>
            <a:endParaRPr lang="zh-CN" altLang="en-US" b="1" dirty="0">
              <a:solidFill>
                <a:prstClr val="white"/>
              </a:solidFill>
              <a:latin typeface="微软雅黑" pitchFamily="34" charset="-122"/>
              <a:ea typeface="微软雅黑" pitchFamily="34" charset="-122"/>
            </a:endParaRPr>
          </a:p>
        </p:txBody>
      </p:sp>
      <p:sp>
        <p:nvSpPr>
          <p:cNvPr id="4107" name="TextBox 12"/>
          <p:cNvSpPr txBox="1">
            <a:spLocks noChangeArrowheads="1"/>
          </p:cNvSpPr>
          <p:nvPr/>
        </p:nvSpPr>
        <p:spPr bwMode="auto">
          <a:xfrm>
            <a:off x="5291371" y="5357826"/>
            <a:ext cx="2304836" cy="1025782"/>
          </a:xfrm>
          <a:prstGeom prst="rect">
            <a:avLst/>
          </a:prstGeom>
          <a:noFill/>
          <a:ln w="38100">
            <a:solidFill>
              <a:schemeClr val="tx1"/>
            </a:solidFill>
            <a:prstDash val="sysDash"/>
            <a:miter lim="800000"/>
            <a:headEnd/>
            <a:tailEnd/>
          </a:ln>
        </p:spPr>
        <p:txBody>
          <a:bodyPr anchor="ctr">
            <a:scene3d>
              <a:camera prst="orthographicFront"/>
              <a:lightRig rig="threePt" dir="t"/>
            </a:scene3d>
            <a:sp3d extrusionH="57150">
              <a:bevelT w="69850" h="38100" prst="cross"/>
            </a:sp3d>
          </a:bodyPr>
          <a:lstStyle/>
          <a:p>
            <a:r>
              <a:rPr lang="en-US" altLang="ja-JP" b="1" dirty="0" smtClean="0">
                <a:solidFill>
                  <a:srgbClr val="000000"/>
                </a:solidFill>
                <a:latin typeface="微软雅黑" pitchFamily="34" charset="-122"/>
                <a:ea typeface="微软雅黑" pitchFamily="34" charset="-122"/>
              </a:rPr>
              <a:t>● </a:t>
            </a:r>
            <a:r>
              <a:rPr lang="zh-CN" altLang="en-US" b="1" dirty="0" smtClean="0">
                <a:solidFill>
                  <a:srgbClr val="000000"/>
                </a:solidFill>
                <a:latin typeface="微软雅黑" pitchFamily="34" charset="-122"/>
                <a:ea typeface="微软雅黑" pitchFamily="34" charset="-122"/>
              </a:rPr>
              <a:t>增加用户粘性</a:t>
            </a:r>
            <a:endParaRPr lang="en-US" altLang="zh-CN" b="1" dirty="0" smtClean="0">
              <a:solidFill>
                <a:srgbClr val="000000"/>
              </a:solidFill>
              <a:latin typeface="微软雅黑" pitchFamily="34" charset="-122"/>
              <a:ea typeface="微软雅黑" pitchFamily="34" charset="-122"/>
            </a:endParaRPr>
          </a:p>
          <a:p>
            <a:r>
              <a:rPr lang="en-US" altLang="ja-JP" b="1" dirty="0" smtClean="0">
                <a:solidFill>
                  <a:srgbClr val="000000"/>
                </a:solidFill>
                <a:latin typeface="微软雅黑" pitchFamily="34" charset="-122"/>
                <a:ea typeface="微软雅黑" pitchFamily="34" charset="-122"/>
              </a:rPr>
              <a:t>● </a:t>
            </a:r>
            <a:r>
              <a:rPr lang="zh-CN" altLang="en-US" b="1" dirty="0" smtClean="0">
                <a:solidFill>
                  <a:srgbClr val="000000"/>
                </a:solidFill>
                <a:latin typeface="微软雅黑" pitchFamily="34" charset="-122"/>
                <a:ea typeface="微软雅黑" pitchFamily="34" charset="-122"/>
              </a:rPr>
              <a:t>实用工具</a:t>
            </a:r>
            <a:endParaRPr lang="en-US" altLang="zh-CN" b="1" dirty="0" smtClean="0">
              <a:solidFill>
                <a:srgbClr val="000000"/>
              </a:solidFill>
              <a:latin typeface="微软雅黑" pitchFamily="34" charset="-122"/>
              <a:ea typeface="微软雅黑" pitchFamily="34" charset="-122"/>
            </a:endParaRPr>
          </a:p>
          <a:p>
            <a:r>
              <a:rPr lang="en-US" altLang="ja-JP" b="1" dirty="0" smtClean="0">
                <a:solidFill>
                  <a:srgbClr val="000000"/>
                </a:solidFill>
                <a:latin typeface="微软雅黑" pitchFamily="34" charset="-122"/>
                <a:ea typeface="微软雅黑" pitchFamily="34" charset="-122"/>
              </a:rPr>
              <a:t>● </a:t>
            </a:r>
            <a:r>
              <a:rPr lang="zh-CN" altLang="en-US" b="1" dirty="0" smtClean="0">
                <a:solidFill>
                  <a:srgbClr val="000000"/>
                </a:solidFill>
                <a:latin typeface="微软雅黑" pitchFamily="34" charset="-122"/>
                <a:ea typeface="微软雅黑" pitchFamily="34" charset="-122"/>
              </a:rPr>
              <a:t>招聘、培训</a:t>
            </a:r>
            <a:endParaRPr lang="en-US" altLang="zh-CN" b="1" dirty="0">
              <a:solidFill>
                <a:srgbClr val="000000"/>
              </a:solidFill>
              <a:latin typeface="微软雅黑" pitchFamily="34" charset="-122"/>
              <a:ea typeface="微软雅黑" pitchFamily="34" charset="-122"/>
            </a:endParaRPr>
          </a:p>
        </p:txBody>
      </p:sp>
      <p:sp>
        <p:nvSpPr>
          <p:cNvPr id="14" name="Up-Down Arrow 13"/>
          <p:cNvSpPr/>
          <p:nvPr/>
        </p:nvSpPr>
        <p:spPr>
          <a:xfrm>
            <a:off x="2286426" y="1609006"/>
            <a:ext cx="720593" cy="471487"/>
          </a:xfrm>
          <a:prstGeom prst="upDownArrow">
            <a:avLst>
              <a:gd name="adj1" fmla="val 39927"/>
              <a:gd name="adj2" fmla="val 37989"/>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anchor="ctr">
            <a:sp3d extrusionH="57150">
              <a:bevelT w="69850" h="38100" prst="cross"/>
            </a:sp3d>
          </a:bodyPr>
          <a:lstStyle/>
          <a:p>
            <a:pPr algn="ctr">
              <a:defRPr/>
            </a:pPr>
            <a:endParaRPr kumimoji="1" lang="ja-JP" altLang="en-US" sz="1600" b="1">
              <a:solidFill>
                <a:prstClr val="white"/>
              </a:solidFill>
              <a:latin typeface="微软雅黑" pitchFamily="34" charset="-122"/>
              <a:ea typeface="微软雅黑" pitchFamily="34" charset="-122"/>
            </a:endParaRPr>
          </a:p>
        </p:txBody>
      </p:sp>
      <p:sp>
        <p:nvSpPr>
          <p:cNvPr id="15" name="TextBox 14"/>
          <p:cNvSpPr txBox="1"/>
          <p:nvPr/>
        </p:nvSpPr>
        <p:spPr>
          <a:xfrm>
            <a:off x="918271" y="1121482"/>
            <a:ext cx="3458665" cy="369332"/>
          </a:xfrm>
          <a:prstGeom prst="rect">
            <a:avLst/>
          </a:prstGeom>
          <a:solidFill>
            <a:schemeClr val="tx1"/>
          </a:solidFill>
          <a:ln>
            <a:noFill/>
          </a:ln>
        </p:spPr>
        <p:style>
          <a:lnRef idx="1">
            <a:schemeClr val="accent2"/>
          </a:lnRef>
          <a:fillRef idx="3">
            <a:schemeClr val="accent2"/>
          </a:fillRef>
          <a:effectRef idx="2">
            <a:schemeClr val="accent2"/>
          </a:effectRef>
          <a:fontRef idx="minor">
            <a:schemeClr val="lt1"/>
          </a:fontRef>
        </p:style>
        <p:txBody>
          <a:bodyPr wrap="square">
            <a:spAutoFit/>
            <a:sp3d extrusionH="57150">
              <a:bevelT w="69850" h="38100" prst="cross"/>
            </a:sp3d>
          </a:bodyPr>
          <a:lstStyle/>
          <a:p>
            <a:pPr algn="ctr">
              <a:defRPr/>
            </a:pPr>
            <a:r>
              <a:rPr kumimoji="1" lang="zh-CN" altLang="en-US" b="1" dirty="0" smtClean="0">
                <a:solidFill>
                  <a:prstClr val="white"/>
                </a:solidFill>
                <a:latin typeface="微软雅黑" pitchFamily="34" charset="-122"/>
                <a:ea typeface="微软雅黑" pitchFamily="34" charset="-122"/>
              </a:rPr>
              <a:t>开辟专属的移动端轻应用阵地</a:t>
            </a:r>
            <a:endParaRPr kumimoji="1" lang="zh-CN" altLang="en-US" b="1" dirty="0">
              <a:solidFill>
                <a:prstClr val="white"/>
              </a:solidFill>
              <a:latin typeface="微软雅黑" pitchFamily="34" charset="-122"/>
              <a:ea typeface="微软雅黑" pitchFamily="34" charset="-122"/>
            </a:endParaRPr>
          </a:p>
        </p:txBody>
      </p:sp>
      <p:sp>
        <p:nvSpPr>
          <p:cNvPr id="16" name="Left Arrow 15"/>
          <p:cNvSpPr/>
          <p:nvPr/>
        </p:nvSpPr>
        <p:spPr>
          <a:xfrm>
            <a:off x="4575803" y="1119174"/>
            <a:ext cx="488421" cy="381000"/>
          </a:xfrm>
          <a:prstGeom prst="leftArrow">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anchor="ctr">
            <a:sp3d extrusionH="57150">
              <a:bevelT w="69850" h="38100" prst="cross"/>
            </a:sp3d>
          </a:bodyPr>
          <a:lstStyle/>
          <a:p>
            <a:pPr algn="ctr">
              <a:defRPr/>
            </a:pPr>
            <a:endParaRPr kumimoji="1" lang="ja-JP" altLang="en-US" b="1">
              <a:solidFill>
                <a:prstClr val="white"/>
              </a:solidFill>
              <a:latin typeface="微软雅黑" pitchFamily="34" charset="-122"/>
              <a:ea typeface="微软雅黑" pitchFamily="34" charset="-122"/>
            </a:endParaRPr>
          </a:p>
        </p:txBody>
      </p:sp>
      <p:sp>
        <p:nvSpPr>
          <p:cNvPr id="22" name="Left Arrow 15"/>
          <p:cNvSpPr/>
          <p:nvPr/>
        </p:nvSpPr>
        <p:spPr>
          <a:xfrm>
            <a:off x="4557620" y="2428868"/>
            <a:ext cx="488421" cy="381000"/>
          </a:xfrm>
          <a:prstGeom prst="leftArrow">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anchor="ctr">
            <a:sp3d extrusionH="57150">
              <a:bevelT w="69850" h="38100" prst="cross"/>
            </a:sp3d>
          </a:bodyPr>
          <a:lstStyle/>
          <a:p>
            <a:pPr algn="ctr">
              <a:defRPr/>
            </a:pPr>
            <a:endParaRPr kumimoji="1" lang="ja-JP" altLang="en-US" b="1">
              <a:solidFill>
                <a:prstClr val="white"/>
              </a:solidFill>
              <a:latin typeface="微软雅黑" pitchFamily="34" charset="-122"/>
              <a:ea typeface="微软雅黑" pitchFamily="34" charset="-122"/>
            </a:endParaRPr>
          </a:p>
        </p:txBody>
      </p:sp>
      <p:sp>
        <p:nvSpPr>
          <p:cNvPr id="23" name="Left Arrow 15"/>
          <p:cNvSpPr/>
          <p:nvPr/>
        </p:nvSpPr>
        <p:spPr>
          <a:xfrm>
            <a:off x="4575803" y="4092920"/>
            <a:ext cx="488421" cy="381000"/>
          </a:xfrm>
          <a:prstGeom prst="leftArrow">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anchor="ctr">
            <a:sp3d extrusionH="57150">
              <a:bevelT w="69850" h="38100" prst="cross"/>
            </a:sp3d>
          </a:bodyPr>
          <a:lstStyle/>
          <a:p>
            <a:pPr algn="ctr">
              <a:defRPr/>
            </a:pPr>
            <a:endParaRPr kumimoji="1" lang="ja-JP" altLang="en-US" b="1">
              <a:solidFill>
                <a:prstClr val="white"/>
              </a:solidFill>
              <a:latin typeface="微软雅黑" pitchFamily="34" charset="-122"/>
              <a:ea typeface="微软雅黑" pitchFamily="34" charset="-122"/>
            </a:endParaRPr>
          </a:p>
        </p:txBody>
      </p:sp>
      <p:sp>
        <p:nvSpPr>
          <p:cNvPr id="24" name="Left Arrow 15"/>
          <p:cNvSpPr/>
          <p:nvPr/>
        </p:nvSpPr>
        <p:spPr>
          <a:xfrm>
            <a:off x="4575803" y="5607792"/>
            <a:ext cx="488421" cy="381000"/>
          </a:xfrm>
          <a:prstGeom prst="leftArrow">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anchor="ctr">
            <a:sp3d extrusionH="57150">
              <a:bevelT w="69850" h="38100" prst="cross"/>
            </a:sp3d>
          </a:bodyPr>
          <a:lstStyle/>
          <a:p>
            <a:pPr algn="ctr">
              <a:defRPr/>
            </a:pPr>
            <a:endParaRPr kumimoji="1" lang="ja-JP" altLang="en-US" b="1">
              <a:solidFill>
                <a:prstClr val="white"/>
              </a:solidFill>
              <a:latin typeface="微软雅黑" pitchFamily="34" charset="-122"/>
              <a:ea typeface="微软雅黑" pitchFamily="34" charset="-122"/>
            </a:endParaRPr>
          </a:p>
        </p:txBody>
      </p:sp>
      <p:sp>
        <p:nvSpPr>
          <p:cNvPr id="30" name="TextBox 29"/>
          <p:cNvSpPr txBox="1"/>
          <p:nvPr/>
        </p:nvSpPr>
        <p:spPr>
          <a:xfrm>
            <a:off x="5276560" y="928670"/>
            <a:ext cx="2319646" cy="864096"/>
          </a:xfrm>
          <a:prstGeom prst="rect">
            <a:avLst/>
          </a:prstGeom>
          <a:noFill/>
          <a:ln w="38100">
            <a:solidFill>
              <a:schemeClr val="tx1"/>
            </a:solidFill>
            <a:prstDash val="solid"/>
          </a:ln>
          <a:effectLst/>
        </p:spPr>
        <p:style>
          <a:lnRef idx="1">
            <a:schemeClr val="accent2"/>
          </a:lnRef>
          <a:fillRef idx="3">
            <a:schemeClr val="accent2"/>
          </a:fillRef>
          <a:effectRef idx="2">
            <a:schemeClr val="accent2"/>
          </a:effectRef>
          <a:fontRef idx="minor">
            <a:schemeClr val="lt1"/>
          </a:fontRef>
        </p:style>
        <p:txBody>
          <a:bodyPr anchor="ctr">
            <a:sp3d extrusionH="57150">
              <a:bevelT w="69850" h="38100" prst="cross"/>
            </a:sp3d>
          </a:bodyPr>
          <a:lstStyle/>
          <a:p>
            <a:pPr>
              <a:defRPr/>
            </a:pPr>
            <a:r>
              <a:rPr lang="en-US" altLang="ja-JP" b="1" dirty="0" smtClean="0">
                <a:solidFill>
                  <a:srgbClr val="000000"/>
                </a:solidFill>
                <a:latin typeface="微软雅黑" pitchFamily="34" charset="-122"/>
                <a:ea typeface="微软雅黑" pitchFamily="34" charset="-122"/>
              </a:rPr>
              <a:t>● </a:t>
            </a:r>
            <a:r>
              <a:rPr lang="zh-CN" altLang="en-US" b="1" dirty="0" smtClean="0">
                <a:solidFill>
                  <a:prstClr val="black"/>
                </a:solidFill>
                <a:latin typeface="微软雅黑" pitchFamily="34" charset="-122"/>
                <a:ea typeface="微软雅黑" pitchFamily="34" charset="-122"/>
              </a:rPr>
              <a:t>资讯第一时间推送</a:t>
            </a:r>
            <a:endParaRPr lang="en-US" altLang="zh-CN" b="1" dirty="0" smtClean="0">
              <a:solidFill>
                <a:prstClr val="black"/>
              </a:solidFill>
              <a:latin typeface="微软雅黑" pitchFamily="34" charset="-122"/>
              <a:ea typeface="微软雅黑" pitchFamily="34" charset="-122"/>
            </a:endParaRPr>
          </a:p>
          <a:p>
            <a:pPr>
              <a:defRPr/>
            </a:pPr>
            <a:r>
              <a:rPr lang="en-US" altLang="ja-JP" b="1" dirty="0" smtClean="0">
                <a:solidFill>
                  <a:srgbClr val="000000"/>
                </a:solidFill>
                <a:latin typeface="微软雅黑" pitchFamily="34" charset="-122"/>
                <a:ea typeface="微软雅黑" pitchFamily="34" charset="-122"/>
              </a:rPr>
              <a:t>● </a:t>
            </a:r>
            <a:r>
              <a:rPr lang="zh-CN" altLang="en-US" b="1" dirty="0" smtClean="0">
                <a:solidFill>
                  <a:prstClr val="black"/>
                </a:solidFill>
                <a:latin typeface="微软雅黑" pitchFamily="34" charset="-122"/>
                <a:ea typeface="微软雅黑" pitchFamily="34" charset="-122"/>
              </a:rPr>
              <a:t>行业权威观点</a:t>
            </a:r>
            <a:endParaRPr lang="en-US" altLang="ja-JP" b="1" dirty="0">
              <a:solidFill>
                <a:prstClr val="black"/>
              </a:solidFill>
              <a:latin typeface="微软雅黑" pitchFamily="34" charset="-122"/>
              <a:ea typeface="微软雅黑" pitchFamily="34" charset="-122"/>
            </a:endParaRPr>
          </a:p>
        </p:txBody>
      </p:sp>
      <p:sp>
        <p:nvSpPr>
          <p:cNvPr id="31" name="Up-Down Arrow 13"/>
          <p:cNvSpPr/>
          <p:nvPr/>
        </p:nvSpPr>
        <p:spPr>
          <a:xfrm>
            <a:off x="2286426" y="3321794"/>
            <a:ext cx="720593" cy="471487"/>
          </a:xfrm>
          <a:prstGeom prst="upDownArrow">
            <a:avLst>
              <a:gd name="adj1" fmla="val 39927"/>
              <a:gd name="adj2" fmla="val 37989"/>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anchor="ctr">
            <a:sp3d extrusionH="57150">
              <a:bevelT w="69850" h="38100" prst="cross"/>
            </a:sp3d>
          </a:bodyPr>
          <a:lstStyle/>
          <a:p>
            <a:pPr algn="ctr">
              <a:defRPr/>
            </a:pPr>
            <a:endParaRPr kumimoji="1" lang="ja-JP" altLang="en-US" sz="1600" b="1">
              <a:solidFill>
                <a:prstClr val="white"/>
              </a:solidFill>
              <a:latin typeface="微软雅黑" pitchFamily="34" charset="-122"/>
              <a:ea typeface="微软雅黑" pitchFamily="34" charset="-122"/>
            </a:endParaRPr>
          </a:p>
        </p:txBody>
      </p:sp>
      <p:sp>
        <p:nvSpPr>
          <p:cNvPr id="21" name="椭圆 20"/>
          <p:cNvSpPr/>
          <p:nvPr/>
        </p:nvSpPr>
        <p:spPr>
          <a:xfrm>
            <a:off x="452193" y="571480"/>
            <a:ext cx="714380" cy="714380"/>
          </a:xfrm>
          <a:prstGeom prst="ellipse">
            <a:avLst/>
          </a:prstGeom>
          <a:solidFill>
            <a:srgbClr val="3399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Up-Down Arrow 13"/>
          <p:cNvSpPr/>
          <p:nvPr/>
        </p:nvSpPr>
        <p:spPr>
          <a:xfrm>
            <a:off x="2286426" y="4883410"/>
            <a:ext cx="720593" cy="471487"/>
          </a:xfrm>
          <a:prstGeom prst="upDownArrow">
            <a:avLst>
              <a:gd name="adj1" fmla="val 39927"/>
              <a:gd name="adj2" fmla="val 37989"/>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anchor="ctr">
            <a:sp3d extrusionH="57150">
              <a:bevelT w="69850" h="38100" prst="cross"/>
            </a:sp3d>
          </a:bodyPr>
          <a:lstStyle/>
          <a:p>
            <a:pPr algn="ctr">
              <a:defRPr/>
            </a:pPr>
            <a:endParaRPr kumimoji="1" lang="ja-JP" altLang="en-US" sz="1600" b="1">
              <a:solidFill>
                <a:prstClr val="white"/>
              </a:solidFill>
              <a:latin typeface="微软雅黑" pitchFamily="34" charset="-122"/>
              <a:ea typeface="微软雅黑" pitchFamily="34" charset="-122"/>
            </a:endParaRPr>
          </a:p>
        </p:txBody>
      </p:sp>
      <p:sp>
        <p:nvSpPr>
          <p:cNvPr id="25" name="矩形 24"/>
          <p:cNvSpPr/>
          <p:nvPr/>
        </p:nvSpPr>
        <p:spPr>
          <a:xfrm>
            <a:off x="438338" y="761442"/>
            <a:ext cx="785793" cy="369332"/>
          </a:xfrm>
          <a:prstGeom prst="rect">
            <a:avLst/>
          </a:prstGeom>
        </p:spPr>
        <p:txBody>
          <a:bodyPr wrap="none">
            <a:spAutoFit/>
            <a:scene3d>
              <a:camera prst="orthographicFront"/>
              <a:lightRig rig="threePt" dir="t"/>
            </a:scene3d>
            <a:sp3d extrusionH="57150">
              <a:bevelT w="69850" h="38100" prst="cross"/>
            </a:sp3d>
          </a:bodyPr>
          <a:lstStyle/>
          <a:p>
            <a:pPr lvl="0" algn="ctr"/>
            <a:r>
              <a:rPr lang="en-US" altLang="zh-CN" b="1" dirty="0" smtClean="0">
                <a:solidFill>
                  <a:srgbClr val="FFFFFF"/>
                </a:solidFill>
                <a:latin typeface="微软雅黑" pitchFamily="34" charset="-122"/>
                <a:ea typeface="微软雅黑" pitchFamily="34" charset="-122"/>
              </a:rPr>
              <a:t>S</a:t>
            </a:r>
            <a:r>
              <a:rPr lang="zh-CN" altLang="en-US" b="1" dirty="0" smtClean="0">
                <a:solidFill>
                  <a:srgbClr val="FFFFFF"/>
                </a:solidFill>
                <a:latin typeface="微软雅黑" pitchFamily="34" charset="-122"/>
                <a:ea typeface="微软雅黑" pitchFamily="34" charset="-122"/>
              </a:rPr>
              <a:t>目标</a:t>
            </a:r>
            <a:endParaRPr lang="ja-JP" altLang="en-US" b="1" dirty="0">
              <a:solidFill>
                <a:srgbClr val="FFFFFF"/>
              </a:solidFill>
              <a:latin typeface="微软雅黑" pitchFamily="34" charset="-122"/>
              <a:ea typeface="微软雅黑" pitchFamily="34" charset="-122"/>
            </a:endParaRPr>
          </a:p>
        </p:txBody>
      </p:sp>
      <p:sp>
        <p:nvSpPr>
          <p:cNvPr id="29" name="椭圆 28"/>
          <p:cNvSpPr/>
          <p:nvPr/>
        </p:nvSpPr>
        <p:spPr>
          <a:xfrm>
            <a:off x="452406" y="1657118"/>
            <a:ext cx="714380" cy="71438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24270" y="1841562"/>
            <a:ext cx="835486" cy="369332"/>
          </a:xfrm>
          <a:prstGeom prst="rect">
            <a:avLst/>
          </a:prstGeom>
        </p:spPr>
        <p:txBody>
          <a:bodyPr wrap="none">
            <a:spAutoFit/>
            <a:scene3d>
              <a:camera prst="orthographicFront"/>
              <a:lightRig rig="threePt" dir="t"/>
            </a:scene3d>
            <a:sp3d extrusionH="57150">
              <a:bevelT w="69850" h="38100" prst="cross"/>
            </a:sp3d>
          </a:bodyPr>
          <a:lstStyle/>
          <a:p>
            <a:pPr lvl="0" algn="ctr"/>
            <a:r>
              <a:rPr lang="en-US" altLang="zh-CN" b="1" dirty="0" smtClean="0">
                <a:solidFill>
                  <a:srgbClr val="FFFFFF"/>
                </a:solidFill>
                <a:latin typeface="微软雅黑" pitchFamily="34" charset="-122"/>
                <a:ea typeface="微软雅黑" pitchFamily="34" charset="-122"/>
              </a:rPr>
              <a:t>H</a:t>
            </a:r>
            <a:r>
              <a:rPr lang="zh-CN" altLang="en-US" b="1" dirty="0" smtClean="0">
                <a:solidFill>
                  <a:srgbClr val="FFFFFF"/>
                </a:solidFill>
                <a:latin typeface="微软雅黑" pitchFamily="34" charset="-122"/>
                <a:ea typeface="微软雅黑" pitchFamily="34" charset="-122"/>
              </a:rPr>
              <a:t>核心</a:t>
            </a:r>
            <a:endParaRPr lang="ja-JP" altLang="en-US" b="1" dirty="0">
              <a:solidFill>
                <a:srgbClr val="FFFFFF"/>
              </a:solidFill>
              <a:latin typeface="微软雅黑" pitchFamily="34" charset="-122"/>
              <a:ea typeface="微软雅黑" pitchFamily="34" charset="-122"/>
            </a:endParaRPr>
          </a:p>
        </p:txBody>
      </p:sp>
      <p:sp>
        <p:nvSpPr>
          <p:cNvPr id="33" name="椭圆 32"/>
          <p:cNvSpPr/>
          <p:nvPr/>
        </p:nvSpPr>
        <p:spPr>
          <a:xfrm>
            <a:off x="482066" y="3500438"/>
            <a:ext cx="714380" cy="714380"/>
          </a:xfrm>
          <a:prstGeom prst="ellipse">
            <a:avLst/>
          </a:prstGeom>
          <a:solidFill>
            <a:srgbClr val="00009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52405" y="3681832"/>
            <a:ext cx="835486" cy="369332"/>
          </a:xfrm>
          <a:prstGeom prst="rect">
            <a:avLst/>
          </a:prstGeom>
        </p:spPr>
        <p:txBody>
          <a:bodyPr wrap="none">
            <a:spAutoFit/>
            <a:scene3d>
              <a:camera prst="orthographicFront"/>
              <a:lightRig rig="threePt" dir="t"/>
            </a:scene3d>
            <a:sp3d extrusionH="57150">
              <a:bevelT w="69850" h="38100" prst="cross"/>
            </a:sp3d>
          </a:bodyPr>
          <a:lstStyle/>
          <a:p>
            <a:pPr lvl="0" algn="ctr"/>
            <a:r>
              <a:rPr lang="en-US" altLang="zh-CN" b="1" dirty="0" smtClean="0">
                <a:solidFill>
                  <a:srgbClr val="FFFFFF"/>
                </a:solidFill>
                <a:latin typeface="微软雅黑" pitchFamily="34" charset="-122"/>
                <a:ea typeface="微软雅黑" pitchFamily="34" charset="-122"/>
              </a:rPr>
              <a:t>H</a:t>
            </a:r>
            <a:r>
              <a:rPr lang="zh-CN" altLang="en-US" b="1" dirty="0" smtClean="0">
                <a:solidFill>
                  <a:srgbClr val="FFFFFF"/>
                </a:solidFill>
                <a:latin typeface="微软雅黑" pitchFamily="34" charset="-122"/>
                <a:ea typeface="微软雅黑" pitchFamily="34" charset="-122"/>
              </a:rPr>
              <a:t>对象</a:t>
            </a:r>
            <a:endParaRPr lang="ja-JP" altLang="en-US" b="1" dirty="0">
              <a:solidFill>
                <a:srgbClr val="FFFFFF"/>
              </a:solidFill>
              <a:latin typeface="微软雅黑" pitchFamily="34" charset="-122"/>
              <a:ea typeface="微软雅黑" pitchFamily="34" charset="-122"/>
            </a:endParaRPr>
          </a:p>
        </p:txBody>
      </p:sp>
      <p:sp>
        <p:nvSpPr>
          <p:cNvPr id="34" name="椭圆 33"/>
          <p:cNvSpPr/>
          <p:nvPr/>
        </p:nvSpPr>
        <p:spPr>
          <a:xfrm>
            <a:off x="466048" y="5056482"/>
            <a:ext cx="714380" cy="714380"/>
          </a:xfrm>
          <a:prstGeom prst="ellipse">
            <a:avLst/>
          </a:prstGeom>
          <a:solidFill>
            <a:srgbClr val="00206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66472" y="5225938"/>
            <a:ext cx="777778" cy="369332"/>
          </a:xfrm>
          <a:prstGeom prst="rect">
            <a:avLst/>
          </a:prstGeom>
        </p:spPr>
        <p:txBody>
          <a:bodyPr wrap="none">
            <a:spAutoFit/>
            <a:scene3d>
              <a:camera prst="orthographicFront"/>
              <a:lightRig rig="threePt" dir="t"/>
            </a:scene3d>
            <a:sp3d extrusionH="57150">
              <a:bevelT w="69850" h="38100" prst="cross"/>
            </a:sp3d>
          </a:bodyPr>
          <a:lstStyle/>
          <a:p>
            <a:pPr lvl="0" algn="ctr"/>
            <a:r>
              <a:rPr lang="en-US" altLang="zh-CN" b="1" dirty="0" smtClean="0">
                <a:solidFill>
                  <a:srgbClr val="FFFFFF"/>
                </a:solidFill>
                <a:latin typeface="微软雅黑" pitchFamily="34" charset="-122"/>
                <a:ea typeface="微软雅黑" pitchFamily="34" charset="-122"/>
              </a:rPr>
              <a:t>E</a:t>
            </a:r>
            <a:r>
              <a:rPr lang="zh-CN" altLang="en-US" b="1" dirty="0" smtClean="0">
                <a:solidFill>
                  <a:srgbClr val="FFFFFF"/>
                </a:solidFill>
                <a:latin typeface="微软雅黑" pitchFamily="34" charset="-122"/>
                <a:ea typeface="微软雅黑" pitchFamily="34" charset="-122"/>
              </a:rPr>
              <a:t>解决</a:t>
            </a:r>
            <a:endParaRPr lang="ja-JP" altLang="en-US" b="1" dirty="0">
              <a:solidFill>
                <a:srgbClr val="FFFFFF"/>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Bottom)">
                                      <p:cBhvr>
                                        <p:cTn id="7" dur="500"/>
                                        <p:tgtEl>
                                          <p:spTgt spid="15"/>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slide(fromBottom)">
                                      <p:cBhvr>
                                        <p:cTn id="10" dur="500"/>
                                        <p:tgtEl>
                                          <p:spTgt spid="21"/>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slide(fromBottom)">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slide(fromBottom)">
                                      <p:cBhvr>
                                        <p:cTn id="18" dur="500"/>
                                        <p:tgtEl>
                                          <p:spTgt spid="6"/>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slide(fromBottom)">
                                      <p:cBhvr>
                                        <p:cTn id="21" dur="500"/>
                                        <p:tgtEl>
                                          <p:spTgt spid="14"/>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slide(fromBottom)">
                                      <p:cBhvr>
                                        <p:cTn id="24" dur="500"/>
                                        <p:tgtEl>
                                          <p:spTgt spid="29"/>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slide(fromBottom)">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slide(fromBottom)">
                                      <p:cBhvr>
                                        <p:cTn id="32" dur="500"/>
                                        <p:tgtEl>
                                          <p:spTgt spid="9"/>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slide(fromBottom)">
                                      <p:cBhvr>
                                        <p:cTn id="35" dur="500"/>
                                        <p:tgtEl>
                                          <p:spTgt spid="31"/>
                                        </p:tgtEl>
                                      </p:cBhvr>
                                    </p:animEffect>
                                  </p:childTnLst>
                                </p:cTn>
                              </p:par>
                              <p:par>
                                <p:cTn id="36" presetID="12" presetClass="entr" presetSubtype="4"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slide(fromBottom)">
                                      <p:cBhvr>
                                        <p:cTn id="38" dur="500"/>
                                        <p:tgtEl>
                                          <p:spTgt spid="33"/>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slide(fromBottom)">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slide(fromBottom)">
                                      <p:cBhvr>
                                        <p:cTn id="46" dur="500"/>
                                        <p:tgtEl>
                                          <p:spTgt spid="12"/>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slide(fromBottom)">
                                      <p:cBhvr>
                                        <p:cTn id="49" dur="500"/>
                                        <p:tgtEl>
                                          <p:spTgt spid="32"/>
                                        </p:tgtEl>
                                      </p:cBhvr>
                                    </p:animEffect>
                                  </p:childTnLst>
                                </p:cTn>
                              </p:par>
                              <p:par>
                                <p:cTn id="50" presetID="12" presetClass="entr" presetSubtype="4"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slide(fromBottom)">
                                      <p:cBhvr>
                                        <p:cTn id="52" dur="500"/>
                                        <p:tgtEl>
                                          <p:spTgt spid="34"/>
                                        </p:tgtEl>
                                      </p:cBhvr>
                                    </p:animEffect>
                                  </p:childTnLst>
                                </p:cTn>
                              </p:par>
                              <p:par>
                                <p:cTn id="53" presetID="1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slide(fromBottom)">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2"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slide(fromRight)">
                                      <p:cBhvr>
                                        <p:cTn id="60" dur="500"/>
                                        <p:tgtEl>
                                          <p:spTgt spid="7"/>
                                        </p:tgtEl>
                                      </p:cBhvr>
                                    </p:animEffect>
                                  </p:childTnLst>
                                </p:cTn>
                              </p:par>
                              <p:par>
                                <p:cTn id="61" presetID="12" presetClass="entr" presetSubtype="2"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slide(fromRight)">
                                      <p:cBhvr>
                                        <p:cTn id="63" dur="500"/>
                                        <p:tgtEl>
                                          <p:spTgt spid="16"/>
                                        </p:tgtEl>
                                      </p:cBhvr>
                                    </p:animEffect>
                                  </p:childTnLst>
                                </p:cTn>
                              </p:par>
                              <p:par>
                                <p:cTn id="64" presetID="12" presetClass="entr" presetSubtype="2"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slide(fromRight)">
                                      <p:cBhvr>
                                        <p:cTn id="66" dur="500"/>
                                        <p:tgtEl>
                                          <p:spTgt spid="22"/>
                                        </p:tgtEl>
                                      </p:cBhvr>
                                    </p:animEffect>
                                  </p:childTnLst>
                                </p:cTn>
                              </p:par>
                              <p:par>
                                <p:cTn id="67" presetID="12" presetClass="entr" presetSubtype="2"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slide(fromRight)">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2" fill="hold" grpId="0"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slide(fromRight)">
                                      <p:cBhvr>
                                        <p:cTn id="74" dur="500"/>
                                        <p:tgtEl>
                                          <p:spTgt spid="10"/>
                                        </p:tgtEl>
                                      </p:cBhvr>
                                    </p:animEffect>
                                  </p:childTnLst>
                                </p:cTn>
                              </p:par>
                              <p:par>
                                <p:cTn id="75" presetID="12" presetClass="entr" presetSubtype="2"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slide(fromRight)">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12" presetClass="entr" presetSubtype="2" fill="hold" grpId="0" nodeType="clickEffect">
                                  <p:stCondLst>
                                    <p:cond delay="0"/>
                                  </p:stCondLst>
                                  <p:childTnLst>
                                    <p:set>
                                      <p:cBhvr>
                                        <p:cTn id="81" dur="1" fill="hold">
                                          <p:stCondLst>
                                            <p:cond delay="0"/>
                                          </p:stCondLst>
                                        </p:cTn>
                                        <p:tgtEl>
                                          <p:spTgt spid="4107"/>
                                        </p:tgtEl>
                                        <p:attrNameLst>
                                          <p:attrName>style.visibility</p:attrName>
                                        </p:attrNameLst>
                                      </p:cBhvr>
                                      <p:to>
                                        <p:strVal val="visible"/>
                                      </p:to>
                                    </p:set>
                                    <p:animEffect transition="in" filter="slide(fromRight)">
                                      <p:cBhvr>
                                        <p:cTn id="82" dur="500"/>
                                        <p:tgtEl>
                                          <p:spTgt spid="4107"/>
                                        </p:tgtEl>
                                      </p:cBhvr>
                                    </p:animEffect>
                                  </p:childTnLst>
                                </p:cTn>
                              </p:par>
                              <p:par>
                                <p:cTn id="83" presetID="12" presetClass="entr" presetSubtype="2"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slide(fromRight)">
                                      <p:cBhvr>
                                        <p:cTn id="8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4107" grpId="0" animBg="1"/>
      <p:bldP spid="14" grpId="0" animBg="1"/>
      <p:bldP spid="15" grpId="0" animBg="1"/>
      <p:bldP spid="16" grpId="0" animBg="1"/>
      <p:bldP spid="22" grpId="0" animBg="1"/>
      <p:bldP spid="23" grpId="0" animBg="1"/>
      <p:bldP spid="24" grpId="0" animBg="1"/>
      <p:bldP spid="30" grpId="0" animBg="1"/>
      <p:bldP spid="31" grpId="0" animBg="1"/>
      <p:bldP spid="21" grpId="0" animBg="1"/>
      <p:bldP spid="32" grpId="0" animBg="1"/>
      <p:bldP spid="25" grpId="0"/>
      <p:bldP spid="29" grpId="0" animBg="1"/>
      <p:bldP spid="26" grpId="0"/>
      <p:bldP spid="33" grpId="0" animBg="1"/>
      <p:bldP spid="27" grpId="0"/>
      <p:bldP spid="34" grpId="0" animBg="1"/>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372" y="2969659"/>
            <a:ext cx="5570756" cy="1323439"/>
          </a:xfrm>
          <a:prstGeom prst="rect">
            <a:avLst/>
          </a:prstGeom>
          <a:noFill/>
        </p:spPr>
        <p:txBody>
          <a:bodyPr wrap="none" rtlCol="0">
            <a:spAutoFit/>
            <a:scene3d>
              <a:camera prst="orthographicFront"/>
              <a:lightRig rig="threePt" dir="t"/>
            </a:scene3d>
            <a:sp3d extrusionH="57150">
              <a:bevelT w="69850" h="38100" prst="cross"/>
            </a:sp3d>
          </a:bodyPr>
          <a:lstStyle/>
          <a:p>
            <a:r>
              <a:rPr lang="en-US" altLang="zh-CN" sz="2000" b="1" dirty="0" smtClean="0">
                <a:solidFill>
                  <a:srgbClr val="FF0000"/>
                </a:solidFill>
                <a:latin typeface="Helvetica Condensed" pitchFamily="34" charset="0"/>
                <a:ea typeface="微软雅黑" pitchFamily="34" charset="-122"/>
              </a:rPr>
              <a:t>SUCCESSFUL POSITIONING </a:t>
            </a:r>
          </a:p>
          <a:p>
            <a:r>
              <a:rPr lang="zh-CN" altLang="en-US" sz="6000" b="1" dirty="0" smtClean="0">
                <a:latin typeface="微软雅黑" pitchFamily="34" charset="-122"/>
                <a:ea typeface="微软雅黑" pitchFamily="34" charset="-122"/>
              </a:rPr>
              <a:t>成功的定位策略</a:t>
            </a:r>
            <a:endParaRPr lang="en-US" altLang="zh-CN" sz="6000" b="1"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37912" y="2657250"/>
            <a:ext cx="6572296" cy="378621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2" cstate="print"/>
          <a:srcRect/>
          <a:stretch>
            <a:fillRect/>
          </a:stretch>
        </p:blipFill>
        <p:spPr bwMode="auto">
          <a:xfrm>
            <a:off x="632520" y="2768783"/>
            <a:ext cx="6365886" cy="3589175"/>
          </a:xfrm>
          <a:prstGeom prst="rect">
            <a:avLst/>
          </a:prstGeom>
          <a:noFill/>
          <a:ln w="9525">
            <a:noFill/>
            <a:miter lim="800000"/>
            <a:headEnd/>
            <a:tailEnd/>
          </a:ln>
          <a:effectLst/>
        </p:spPr>
      </p:pic>
      <p:sp>
        <p:nvSpPr>
          <p:cNvPr id="5" name="矩形 4"/>
          <p:cNvSpPr/>
          <p:nvPr/>
        </p:nvSpPr>
        <p:spPr>
          <a:xfrm>
            <a:off x="559184" y="1837752"/>
            <a:ext cx="4033777" cy="662554"/>
          </a:xfrm>
          <a:prstGeom prst="rect">
            <a:avLst/>
          </a:prstGeom>
          <a:noFill/>
        </p:spPr>
        <p:txBody>
          <a:bodyPr wrap="square">
            <a:spAutoFit/>
            <a:scene3d>
              <a:camera prst="orthographicFront"/>
              <a:lightRig rig="threePt" dir="t"/>
            </a:scene3d>
            <a:sp3d extrusionH="57150">
              <a:bevelT w="69850" h="38100" prst="cross"/>
            </a:sp3d>
          </a:bodyPr>
          <a:lstStyle/>
          <a:p>
            <a:pPr>
              <a:lnSpc>
                <a:spcPct val="150000"/>
              </a:lnSpc>
            </a:pPr>
            <a:r>
              <a:rPr lang="zh-CN" altLang="en-US" sz="2800" b="1" dirty="0" smtClean="0">
                <a:solidFill>
                  <a:srgbClr val="FF0000"/>
                </a:solidFill>
                <a:latin typeface="微软雅黑" pitchFamily="34" charset="-122"/>
                <a:ea typeface="微软雅黑" pitchFamily="34" charset="-122"/>
              </a:rPr>
              <a:t>我们需要几个</a:t>
            </a:r>
            <a:r>
              <a:rPr lang="en-US" altLang="zh-CN" sz="2800" b="1" dirty="0" smtClean="0">
                <a:solidFill>
                  <a:srgbClr val="FF0000"/>
                </a:solidFill>
                <a:latin typeface="微软雅黑" pitchFamily="34" charset="-122"/>
                <a:ea typeface="微软雅黑" pitchFamily="34" charset="-122"/>
              </a:rPr>
              <a:t>APPS</a:t>
            </a:r>
            <a:r>
              <a:rPr lang="zh-CN" altLang="en-US" sz="2800" b="1" dirty="0" smtClean="0">
                <a:solidFill>
                  <a:srgbClr val="FF0000"/>
                </a:solidFill>
                <a:latin typeface="微软雅黑" pitchFamily="34" charset="-122"/>
                <a:ea typeface="微软雅黑" pitchFamily="34" charset="-122"/>
              </a:rPr>
              <a:t>？</a:t>
            </a:r>
            <a:endParaRPr lang="en-US" altLang="zh-CN" sz="2800" b="1" dirty="0" smtClean="0">
              <a:solidFill>
                <a:srgbClr val="FF0000"/>
              </a:solidFill>
              <a:latin typeface="微软雅黑" pitchFamily="34" charset="-122"/>
              <a:ea typeface="微软雅黑" pitchFamily="34" charset="-122"/>
            </a:endParaRPr>
          </a:p>
        </p:txBody>
      </p:sp>
      <p:sp>
        <p:nvSpPr>
          <p:cNvPr id="6" name="矩形标注 5"/>
          <p:cNvSpPr/>
          <p:nvPr/>
        </p:nvSpPr>
        <p:spPr>
          <a:xfrm>
            <a:off x="6786610" y="2204864"/>
            <a:ext cx="2918918" cy="1649344"/>
          </a:xfrm>
          <a:prstGeom prst="wedgeRectCallout">
            <a:avLst>
              <a:gd name="adj1" fmla="val -60518"/>
              <a:gd name="adj2" fmla="val 32418"/>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69850" h="38100" prst="cross"/>
            </a:sp3d>
          </a:bodyPr>
          <a:lstStyle/>
          <a:p>
            <a:pPr>
              <a:lnSpc>
                <a:spcPct val="150000"/>
              </a:lnSpc>
            </a:pPr>
            <a:r>
              <a:rPr lang="zh-CN" altLang="en-US" b="1" dirty="0" smtClean="0">
                <a:solidFill>
                  <a:schemeClr val="bg1"/>
                </a:solidFill>
                <a:latin typeface="微软雅黑" pitchFamily="34" charset="-122"/>
                <a:ea typeface="微软雅黑" pitchFamily="34" charset="-122"/>
              </a:rPr>
              <a:t> 传播：一个国家</a:t>
            </a:r>
            <a:r>
              <a:rPr lang="en-US" altLang="zh-CN" b="1" dirty="0" smtClean="0">
                <a:solidFill>
                  <a:schemeClr val="bg1"/>
                </a:solidFill>
                <a:latin typeface="微软雅黑" pitchFamily="34" charset="-122"/>
                <a:ea typeface="微软雅黑" pitchFamily="34" charset="-122"/>
              </a:rPr>
              <a:t>/</a:t>
            </a:r>
            <a:r>
              <a:rPr lang="zh-CN" altLang="en-US" b="1" dirty="0" smtClean="0">
                <a:solidFill>
                  <a:schemeClr val="bg1"/>
                </a:solidFill>
                <a:latin typeface="微软雅黑" pitchFamily="34" charset="-122"/>
                <a:ea typeface="微软雅黑" pitchFamily="34" charset="-122"/>
              </a:rPr>
              <a:t>地区</a:t>
            </a:r>
            <a:endParaRPr lang="en-US" altLang="zh-CN" b="1" dirty="0" smtClean="0">
              <a:solidFill>
                <a:schemeClr val="bg1"/>
              </a:solidFill>
              <a:latin typeface="微软雅黑" pitchFamily="34" charset="-122"/>
              <a:ea typeface="微软雅黑" pitchFamily="34" charset="-122"/>
            </a:endParaRPr>
          </a:p>
          <a:p>
            <a:pPr>
              <a:lnSpc>
                <a:spcPct val="150000"/>
              </a:lnSpc>
            </a:pPr>
            <a:r>
              <a:rPr lang="zh-CN" altLang="en-US" b="1" dirty="0" smtClean="0">
                <a:solidFill>
                  <a:schemeClr val="bg1"/>
                </a:solidFill>
                <a:latin typeface="微软雅黑" pitchFamily="34" charset="-122"/>
                <a:ea typeface="微软雅黑" pitchFamily="34" charset="-122"/>
              </a:rPr>
              <a:t> 涉及：两个垂直领域</a:t>
            </a:r>
            <a:r>
              <a:rPr lang="en-US" altLang="zh-CN" b="1" dirty="0" smtClean="0">
                <a:solidFill>
                  <a:schemeClr val="bg1"/>
                </a:solidFill>
                <a:latin typeface="微软雅黑" pitchFamily="34" charset="-122"/>
                <a:ea typeface="微软雅黑" pitchFamily="34" charset="-122"/>
              </a:rPr>
              <a:t>/</a:t>
            </a:r>
            <a:r>
              <a:rPr lang="zh-CN" altLang="en-US" b="1" dirty="0" smtClean="0">
                <a:solidFill>
                  <a:schemeClr val="bg1"/>
                </a:solidFill>
                <a:latin typeface="微软雅黑" pitchFamily="34" charset="-122"/>
                <a:ea typeface="微软雅黑" pitchFamily="34" charset="-122"/>
              </a:rPr>
              <a:t>行业</a:t>
            </a:r>
            <a:endParaRPr lang="en-US" altLang="zh-CN" b="1" dirty="0" smtClean="0">
              <a:solidFill>
                <a:schemeClr val="bg1"/>
              </a:solidFill>
              <a:latin typeface="微软雅黑" pitchFamily="34" charset="-122"/>
              <a:ea typeface="微软雅黑" pitchFamily="34" charset="-122"/>
            </a:endParaRPr>
          </a:p>
          <a:p>
            <a:pPr>
              <a:lnSpc>
                <a:spcPct val="150000"/>
              </a:lnSpc>
            </a:pPr>
            <a:r>
              <a:rPr lang="zh-CN" altLang="en-US" b="1" dirty="0" smtClean="0">
                <a:solidFill>
                  <a:schemeClr val="bg1"/>
                </a:solidFill>
                <a:latin typeface="微软雅黑" pitchFamily="34" charset="-122"/>
                <a:ea typeface="微软雅黑" pitchFamily="34" charset="-122"/>
              </a:rPr>
              <a:t> 资源：资讯</a:t>
            </a:r>
            <a:r>
              <a:rPr lang="en-US" altLang="zh-CN" b="1" dirty="0" smtClean="0">
                <a:solidFill>
                  <a:schemeClr val="bg1"/>
                </a:solidFill>
                <a:latin typeface="微软雅黑" pitchFamily="34" charset="-122"/>
                <a:ea typeface="微软雅黑" pitchFamily="34" charset="-122"/>
              </a:rPr>
              <a:t>/</a:t>
            </a:r>
            <a:r>
              <a:rPr lang="zh-CN" altLang="en-US" b="1" dirty="0" smtClean="0">
                <a:solidFill>
                  <a:schemeClr val="bg1"/>
                </a:solidFill>
                <a:latin typeface="微软雅黑" pitchFamily="34" charset="-122"/>
                <a:ea typeface="微软雅黑" pitchFamily="34" charset="-122"/>
              </a:rPr>
              <a:t>人才</a:t>
            </a:r>
            <a:r>
              <a:rPr lang="en-US" altLang="zh-CN" b="1" dirty="0" smtClean="0">
                <a:solidFill>
                  <a:schemeClr val="bg1"/>
                </a:solidFill>
                <a:latin typeface="微软雅黑" pitchFamily="34" charset="-122"/>
                <a:ea typeface="微软雅黑" pitchFamily="34" charset="-122"/>
              </a:rPr>
              <a:t>/</a:t>
            </a:r>
            <a:r>
              <a:rPr lang="zh-CN" altLang="en-US" b="1" dirty="0" smtClean="0">
                <a:solidFill>
                  <a:schemeClr val="bg1"/>
                </a:solidFill>
                <a:latin typeface="微软雅黑" pitchFamily="34" charset="-122"/>
                <a:ea typeface="微软雅黑" pitchFamily="34" charset="-122"/>
              </a:rPr>
              <a:t>案例</a:t>
            </a:r>
            <a:endParaRPr lang="en-US" altLang="zh-CN" b="1" dirty="0" smtClean="0">
              <a:solidFill>
                <a:schemeClr val="bg1"/>
              </a:solidFill>
              <a:latin typeface="微软雅黑" pitchFamily="34" charset="-122"/>
              <a:ea typeface="微软雅黑" pitchFamily="34" charset="-122"/>
            </a:endParaRPr>
          </a:p>
          <a:p>
            <a:pPr>
              <a:lnSpc>
                <a:spcPct val="150000"/>
              </a:lnSpc>
            </a:pPr>
            <a:r>
              <a:rPr lang="zh-CN" altLang="en-US" b="1" dirty="0" smtClean="0">
                <a:solidFill>
                  <a:schemeClr val="bg1"/>
                </a:solidFill>
                <a:latin typeface="微软雅黑" pitchFamily="34" charset="-122"/>
                <a:ea typeface="微软雅黑" pitchFamily="34" charset="-122"/>
              </a:rPr>
              <a:t> 功能：整合并发布</a:t>
            </a:r>
            <a:endParaRPr lang="zh-CN" altLang="en-US" b="1"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598703" y="3408357"/>
            <a:ext cx="1891587" cy="1309560"/>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13" name="组合 12"/>
          <p:cNvGrpSpPr/>
          <p:nvPr/>
        </p:nvGrpSpPr>
        <p:grpSpPr>
          <a:xfrm>
            <a:off x="3204670" y="3423671"/>
            <a:ext cx="6137807" cy="1298690"/>
            <a:chOff x="3308796" y="1862858"/>
            <a:chExt cx="6066369" cy="1357322"/>
          </a:xfrm>
          <a:effectLst>
            <a:outerShdw blurRad="50800" dist="38100" dir="2700000" algn="tl" rotWithShape="0">
              <a:prstClr val="black">
                <a:alpha val="40000"/>
              </a:prstClr>
            </a:outerShdw>
          </a:effectLst>
        </p:grpSpPr>
        <p:pic>
          <p:nvPicPr>
            <p:cNvPr id="11" name="Picture 2"/>
            <p:cNvPicPr>
              <a:picLocks noChangeAspect="1" noChangeArrowheads="1"/>
            </p:cNvPicPr>
            <p:nvPr/>
          </p:nvPicPr>
          <p:blipFill>
            <a:blip r:embed="rId3" cstate="print"/>
            <a:srcRect/>
            <a:stretch>
              <a:fillRect/>
            </a:stretch>
          </p:blipFill>
          <p:spPr bwMode="auto">
            <a:xfrm>
              <a:off x="3308796" y="1862858"/>
              <a:ext cx="2959889" cy="1357322"/>
            </a:xfrm>
            <a:prstGeom prst="rect">
              <a:avLst/>
            </a:prstGeom>
            <a:noFill/>
            <a:ln w="9525">
              <a:noFill/>
              <a:miter lim="800000"/>
              <a:headEnd/>
              <a:tailEnd/>
            </a:ln>
          </p:spPr>
        </p:pic>
        <p:pic>
          <p:nvPicPr>
            <p:cNvPr id="12" name="Picture 3"/>
            <p:cNvPicPr>
              <a:picLocks noChangeAspect="1" noChangeArrowheads="1"/>
            </p:cNvPicPr>
            <p:nvPr/>
          </p:nvPicPr>
          <p:blipFill>
            <a:blip r:embed="rId4" cstate="print"/>
            <a:srcRect/>
            <a:stretch>
              <a:fillRect/>
            </a:stretch>
          </p:blipFill>
          <p:spPr bwMode="auto">
            <a:xfrm>
              <a:off x="6261124" y="1862858"/>
              <a:ext cx="3114041" cy="1357322"/>
            </a:xfrm>
            <a:prstGeom prst="rect">
              <a:avLst/>
            </a:prstGeom>
            <a:noFill/>
            <a:ln w="9525">
              <a:noFill/>
              <a:miter lim="800000"/>
              <a:headEnd/>
              <a:tailEnd/>
            </a:ln>
          </p:spPr>
        </p:pic>
      </p:grpSp>
      <p:sp>
        <p:nvSpPr>
          <p:cNvPr id="14" name="TextBox 13"/>
          <p:cNvSpPr txBox="1"/>
          <p:nvPr/>
        </p:nvSpPr>
        <p:spPr>
          <a:xfrm>
            <a:off x="526694" y="2762904"/>
            <a:ext cx="5091458" cy="523220"/>
          </a:xfrm>
          <a:prstGeom prst="rect">
            <a:avLst/>
          </a:prstGeom>
          <a:noFill/>
        </p:spPr>
        <p:txBody>
          <a:bodyPr wrap="none" rtlCol="0">
            <a:spAutoFit/>
            <a:scene3d>
              <a:camera prst="orthographicFront"/>
              <a:lightRig rig="threePt" dir="t"/>
            </a:scene3d>
            <a:sp3d extrusionH="57150">
              <a:bevelT w="69850" h="38100" prst="cross"/>
            </a:sp3d>
          </a:bodyPr>
          <a:lstStyle/>
          <a:p>
            <a:r>
              <a:rPr lang="zh-CN" altLang="en-US" sz="2800" b="1" dirty="0" smtClean="0">
                <a:solidFill>
                  <a:srgbClr val="FF0000"/>
                </a:solidFill>
                <a:latin typeface="微软雅黑" pitchFamily="34" charset="-122"/>
                <a:ea typeface="微软雅黑" pitchFamily="34" charset="-122"/>
              </a:rPr>
              <a:t>广告门</a:t>
            </a:r>
            <a:r>
              <a:rPr lang="en-US" altLang="zh-CN" sz="2800" b="1" dirty="0" smtClean="0">
                <a:solidFill>
                  <a:srgbClr val="FF0000"/>
                </a:solidFill>
                <a:latin typeface="微软雅黑" pitchFamily="34" charset="-122"/>
                <a:ea typeface="微软雅黑" pitchFamily="34" charset="-122"/>
              </a:rPr>
              <a:t>APPS</a:t>
            </a:r>
            <a:r>
              <a:rPr lang="zh-CN" altLang="en-US" sz="2800" b="1" dirty="0" smtClean="0">
                <a:solidFill>
                  <a:srgbClr val="FF0000"/>
                </a:solidFill>
                <a:latin typeface="微软雅黑" pitchFamily="34" charset="-122"/>
                <a:ea typeface="微软雅黑" pitchFamily="34" charset="-122"/>
              </a:rPr>
              <a:t>矩阵策略是什么？</a:t>
            </a:r>
            <a:endParaRPr lang="en-US" altLang="zh-CN" sz="2800" b="1" dirty="0" smtClean="0">
              <a:solidFill>
                <a:srgbClr val="FF0000"/>
              </a:solidFill>
              <a:latin typeface="微软雅黑" pitchFamily="34" charset="-122"/>
              <a:ea typeface="微软雅黑" pitchFamily="34" charset="-122"/>
            </a:endParaRPr>
          </a:p>
        </p:txBody>
      </p:sp>
      <p:sp>
        <p:nvSpPr>
          <p:cNvPr id="15" name="TextBox 14"/>
          <p:cNvSpPr txBox="1"/>
          <p:nvPr/>
        </p:nvSpPr>
        <p:spPr>
          <a:xfrm>
            <a:off x="1030750" y="3371508"/>
            <a:ext cx="1264794" cy="1569660"/>
          </a:xfrm>
          <a:prstGeom prst="rect">
            <a:avLst/>
          </a:prstGeom>
          <a:noFill/>
        </p:spPr>
        <p:txBody>
          <a:bodyPr wrap="square" rtlCol="0">
            <a:spAutoFit/>
          </a:bodyPr>
          <a:lstStyle/>
          <a:p>
            <a:r>
              <a:rPr lang="zh-CN" altLang="en-US" sz="9600" b="1" dirty="0" smtClean="0">
                <a:solidFill>
                  <a:srgbClr val="FF0000"/>
                </a:solidFill>
                <a:latin typeface="微软雅黑" pitchFamily="34" charset="-122"/>
                <a:ea typeface="微软雅黑" pitchFamily="34" charset="-122"/>
              </a:rPr>
              <a:t>√</a:t>
            </a:r>
            <a:endParaRPr lang="zh-CN" altLang="en-US" sz="9600" b="1" dirty="0">
              <a:solidFill>
                <a:srgbClr val="FF0000"/>
              </a:solidFill>
              <a:latin typeface="微软雅黑" pitchFamily="34" charset="-122"/>
              <a:ea typeface="微软雅黑" pitchFamily="34" charset="-122"/>
            </a:endParaRPr>
          </a:p>
        </p:txBody>
      </p:sp>
      <p:sp>
        <p:nvSpPr>
          <p:cNvPr id="16" name="TextBox 15"/>
          <p:cNvSpPr txBox="1"/>
          <p:nvPr/>
        </p:nvSpPr>
        <p:spPr>
          <a:xfrm>
            <a:off x="5705001" y="3821202"/>
            <a:ext cx="777777" cy="1107996"/>
          </a:xfrm>
          <a:prstGeom prst="rect">
            <a:avLst/>
          </a:prstGeom>
          <a:noFill/>
        </p:spPr>
        <p:txBody>
          <a:bodyPr wrap="none" rtlCol="0">
            <a:spAutoFit/>
          </a:bodyPr>
          <a:lstStyle/>
          <a:p>
            <a:r>
              <a:rPr lang="en-US" altLang="zh-CN" sz="6600" b="1" dirty="0" smtClean="0">
                <a:solidFill>
                  <a:srgbClr val="FF0000"/>
                </a:solidFill>
                <a:latin typeface="微软雅黑" pitchFamily="34" charset="-122"/>
                <a:ea typeface="微软雅黑" pitchFamily="34" charset="-122"/>
              </a:rPr>
              <a:t>X</a:t>
            </a:r>
            <a:endParaRPr lang="zh-CN" altLang="en-US" sz="6600" b="1" dirty="0">
              <a:solidFill>
                <a:srgbClr val="FF0000"/>
              </a:solidFill>
              <a:latin typeface="微软雅黑" pitchFamily="34" charset="-122"/>
              <a:ea typeface="微软雅黑" pitchFamily="34" charset="-122"/>
            </a:endParaRPr>
          </a:p>
        </p:txBody>
      </p:sp>
      <p:sp>
        <p:nvSpPr>
          <p:cNvPr id="17" name="TextBox 16"/>
          <p:cNvSpPr txBox="1"/>
          <p:nvPr/>
        </p:nvSpPr>
        <p:spPr>
          <a:xfrm>
            <a:off x="526694" y="4911364"/>
            <a:ext cx="4426306" cy="1477328"/>
          </a:xfrm>
          <a:prstGeom prst="rect">
            <a:avLst/>
          </a:prstGeom>
          <a:noFill/>
        </p:spPr>
        <p:txBody>
          <a:bodyPr wrap="square" rtlCol="0">
            <a:spAutoFit/>
            <a:scene3d>
              <a:camera prst="orthographicFront"/>
              <a:lightRig rig="threePt" dir="t"/>
            </a:scene3d>
            <a:sp3d extrusionH="57150">
              <a:bevelT w="69850" h="38100" prst="cross"/>
            </a:sp3d>
          </a:bodyPr>
          <a:lstStyle/>
          <a:p>
            <a:pPr>
              <a:lnSpc>
                <a:spcPct val="150000"/>
              </a:lnSpc>
            </a:pPr>
            <a:r>
              <a:rPr lang="zh-CN" altLang="en-US" sz="2000" b="1" dirty="0" smtClean="0">
                <a:latin typeface="微软雅黑" pitchFamily="34" charset="-122"/>
                <a:ea typeface="微软雅黑" pitchFamily="34" charset="-122"/>
              </a:rPr>
              <a:t>适量的</a:t>
            </a:r>
            <a:r>
              <a:rPr lang="en-US" altLang="zh-CN" sz="2000" b="1" dirty="0" smtClean="0">
                <a:latin typeface="微软雅黑" pitchFamily="34" charset="-122"/>
                <a:ea typeface="微软雅黑" pitchFamily="34" charset="-122"/>
              </a:rPr>
              <a:t>APP</a:t>
            </a:r>
            <a:r>
              <a:rPr lang="zh-CN" altLang="en-US" sz="2000" b="1" dirty="0" smtClean="0">
                <a:latin typeface="微软雅黑" pitchFamily="34" charset="-122"/>
                <a:ea typeface="微软雅黑" pitchFamily="34" charset="-122"/>
              </a:rPr>
              <a:t>矩阵分布策略，将社交、资讯的功能独立生成</a:t>
            </a:r>
            <a:r>
              <a:rPr lang="en-US" altLang="zh-CN" sz="2000" b="1" dirty="0" smtClean="0">
                <a:latin typeface="微软雅黑" pitchFamily="34" charset="-122"/>
                <a:ea typeface="微软雅黑" pitchFamily="34" charset="-122"/>
              </a:rPr>
              <a:t>APPS</a:t>
            </a:r>
            <a:r>
              <a:rPr lang="zh-CN" altLang="en-US" sz="2000" b="1" dirty="0" smtClean="0">
                <a:latin typeface="微软雅黑" pitchFamily="34" charset="-122"/>
                <a:ea typeface="微软雅黑" pitchFamily="34" charset="-122"/>
              </a:rPr>
              <a:t>，既满足了用户需求又确保品牌服务的完整性。</a:t>
            </a:r>
            <a:endParaRPr lang="zh-CN" altLang="en-US" sz="2000" b="1" dirty="0">
              <a:latin typeface="微软雅黑" pitchFamily="34" charset="-122"/>
              <a:ea typeface="微软雅黑" pitchFamily="34" charset="-122"/>
            </a:endParaRPr>
          </a:p>
        </p:txBody>
      </p:sp>
      <p:sp>
        <p:nvSpPr>
          <p:cNvPr id="18" name="TextBox 17"/>
          <p:cNvSpPr txBox="1"/>
          <p:nvPr/>
        </p:nvSpPr>
        <p:spPr>
          <a:xfrm>
            <a:off x="5048785" y="4886366"/>
            <a:ext cx="4656743" cy="1422954"/>
          </a:xfrm>
          <a:prstGeom prst="rect">
            <a:avLst/>
          </a:prstGeom>
          <a:noFill/>
        </p:spPr>
        <p:txBody>
          <a:bodyPr wrap="square" rtlCol="0">
            <a:spAutoFit/>
            <a:scene3d>
              <a:camera prst="orthographicFront"/>
              <a:lightRig rig="threePt" dir="t"/>
            </a:scene3d>
            <a:sp3d extrusionH="57150">
              <a:bevelT w="69850" h="38100" prst="cross"/>
            </a:sp3d>
          </a:bodyPr>
          <a:lstStyle/>
          <a:p>
            <a:pPr>
              <a:lnSpc>
                <a:spcPct val="150000"/>
              </a:lnSpc>
            </a:pPr>
            <a:r>
              <a:rPr lang="zh-CN" altLang="en-US" sz="2000" b="1" dirty="0" smtClean="0">
                <a:latin typeface="微软雅黑" pitchFamily="34" charset="-122"/>
                <a:ea typeface="微软雅黑" pitchFamily="34" charset="-122"/>
              </a:rPr>
              <a:t>品牌旗下</a:t>
            </a:r>
            <a:r>
              <a:rPr lang="en-US" altLang="zh-CN" sz="2000" b="1" dirty="0" smtClean="0">
                <a:latin typeface="微软雅黑" pitchFamily="34" charset="-122"/>
                <a:ea typeface="微软雅黑" pitchFamily="34" charset="-122"/>
              </a:rPr>
              <a:t>APPS</a:t>
            </a:r>
            <a:r>
              <a:rPr lang="zh-CN" altLang="en-US" sz="2000" b="1" dirty="0" smtClean="0">
                <a:latin typeface="微软雅黑" pitchFamily="34" charset="-122"/>
                <a:ea typeface="微软雅黑" pitchFamily="34" charset="-122"/>
              </a:rPr>
              <a:t>分布过多，占用用户手机空间，分散流量；同一种功能只因细节需求而细分，让用户体验变差。</a:t>
            </a:r>
            <a:endParaRPr lang="zh-CN" altLang="en-US" sz="2000" b="1" dirty="0">
              <a:latin typeface="微软雅黑" pitchFamily="34" charset="-122"/>
              <a:ea typeface="微软雅黑" pitchFamily="34" charset="-122"/>
            </a:endParaRPr>
          </a:p>
        </p:txBody>
      </p:sp>
      <p:sp>
        <p:nvSpPr>
          <p:cNvPr id="20" name="矩形 19"/>
          <p:cNvSpPr/>
          <p:nvPr/>
        </p:nvSpPr>
        <p:spPr>
          <a:xfrm>
            <a:off x="2561728" y="3892640"/>
            <a:ext cx="653320" cy="523220"/>
          </a:xfrm>
          <a:prstGeom prst="rect">
            <a:avLst/>
          </a:prstGeom>
        </p:spPr>
        <p:txBody>
          <a:bodyPr wrap="none">
            <a:spAutoFit/>
            <a:scene3d>
              <a:camera prst="orthographicFront"/>
              <a:lightRig rig="threePt" dir="t"/>
            </a:scene3d>
            <a:sp3d extrusionH="57150">
              <a:bevelT w="69850" h="38100" prst="cross"/>
            </a:sp3d>
          </a:bodyPr>
          <a:lstStyle/>
          <a:p>
            <a:r>
              <a:rPr lang="en-US" altLang="zh-CN" sz="2800" b="1" dirty="0" smtClean="0">
                <a:solidFill>
                  <a:srgbClr val="FF0000"/>
                </a:solidFill>
                <a:latin typeface="微软雅黑" pitchFamily="34" charset="-122"/>
                <a:ea typeface="微软雅黑" pitchFamily="34" charset="-122"/>
              </a:rPr>
              <a:t>VS</a:t>
            </a:r>
            <a:endParaRPr lang="zh-CN" altLang="en-US" dirty="0">
              <a:solidFill>
                <a:srgbClr val="FF0000"/>
              </a:solidFill>
            </a:endParaRPr>
          </a:p>
        </p:txBody>
      </p:sp>
      <p:cxnSp>
        <p:nvCxnSpPr>
          <p:cNvPr id="26" name="直接连接符 25"/>
          <p:cNvCxnSpPr/>
          <p:nvPr/>
        </p:nvCxnSpPr>
        <p:spPr>
          <a:xfrm rot="5400000">
            <a:off x="4363489" y="5607859"/>
            <a:ext cx="1214446" cy="158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0513" y="2969659"/>
            <a:ext cx="5314275" cy="1323439"/>
          </a:xfrm>
          <a:prstGeom prst="rect">
            <a:avLst/>
          </a:prstGeom>
          <a:noFill/>
        </p:spPr>
        <p:txBody>
          <a:bodyPr wrap="none" rtlCol="0">
            <a:spAutoFit/>
            <a:scene3d>
              <a:camera prst="orthographicFront"/>
              <a:lightRig rig="threePt" dir="t"/>
            </a:scene3d>
            <a:sp3d extrusionH="57150">
              <a:bevelT w="69850" h="38100" prst="cross"/>
            </a:sp3d>
          </a:bodyPr>
          <a:lstStyle/>
          <a:p>
            <a:r>
              <a:rPr lang="en-US" altLang="zh-CN" sz="2000" b="1" dirty="0" smtClean="0">
                <a:solidFill>
                  <a:srgbClr val="FF0000"/>
                </a:solidFill>
                <a:latin typeface="Helvetica Condensed" pitchFamily="34" charset="0"/>
                <a:ea typeface="微软雅黑" pitchFamily="34" charset="-122"/>
              </a:rPr>
              <a:t>PROFILE APPS IN GLOBAL</a:t>
            </a:r>
          </a:p>
          <a:p>
            <a:r>
              <a:rPr lang="zh-CN" altLang="en-US" sz="6000" b="1" dirty="0" smtClean="0">
                <a:latin typeface="微软雅黑" pitchFamily="34" charset="-122"/>
                <a:ea typeface="微软雅黑" pitchFamily="34" charset="-122"/>
              </a:rPr>
              <a:t>全球</a:t>
            </a:r>
            <a:r>
              <a:rPr lang="en-US" altLang="zh-CN" sz="6000" b="1" spc="-150" dirty="0" smtClean="0">
                <a:latin typeface="微软雅黑" pitchFamily="34" charset="-122"/>
                <a:ea typeface="微软雅黑" pitchFamily="34" charset="-122"/>
              </a:rPr>
              <a:t>APPS</a:t>
            </a:r>
            <a:r>
              <a:rPr lang="zh-CN" altLang="en-US" sz="6000" b="1" dirty="0" smtClean="0">
                <a:latin typeface="微软雅黑" pitchFamily="34" charset="-122"/>
                <a:ea typeface="微软雅黑" pitchFamily="34" charset="-122"/>
              </a:rPr>
              <a:t>概况</a:t>
            </a:r>
            <a:endParaRPr lang="en-US" altLang="zh-CN" sz="6000" b="1"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3273" y="1285860"/>
            <a:ext cx="4014240" cy="523220"/>
          </a:xfrm>
          <a:prstGeom prst="rect">
            <a:avLst/>
          </a:prstGeom>
          <a:noFill/>
        </p:spPr>
        <p:txBody>
          <a:bodyPr wrap="none" rtlCol="0">
            <a:spAutoFit/>
            <a:scene3d>
              <a:camera prst="orthographicFront"/>
              <a:lightRig rig="threePt" dir="t"/>
            </a:scene3d>
            <a:sp3d extrusionH="57150">
              <a:bevelT w="69850" h="38100" prst="cross"/>
            </a:sp3d>
          </a:bodyPr>
          <a:lstStyle/>
          <a:p>
            <a:r>
              <a:rPr lang="zh-CN" altLang="en-US" sz="2800" b="1" dirty="0" smtClean="0">
                <a:solidFill>
                  <a:srgbClr val="FF0000"/>
                </a:solidFill>
                <a:latin typeface="微软雅黑" pitchFamily="34" charset="-122"/>
                <a:ea typeface="微软雅黑" pitchFamily="34" charset="-122"/>
              </a:rPr>
              <a:t>广告门的</a:t>
            </a:r>
            <a:r>
              <a:rPr lang="en-US" altLang="zh-CN" sz="2800" b="1" dirty="0" smtClean="0">
                <a:solidFill>
                  <a:srgbClr val="FF0000"/>
                </a:solidFill>
                <a:latin typeface="微软雅黑" pitchFamily="34" charset="-122"/>
                <a:ea typeface="微软雅黑" pitchFamily="34" charset="-122"/>
              </a:rPr>
              <a:t>APPS</a:t>
            </a:r>
            <a:r>
              <a:rPr lang="zh-CN" altLang="en-US" sz="2800" b="1" dirty="0" smtClean="0">
                <a:solidFill>
                  <a:srgbClr val="FF0000"/>
                </a:solidFill>
                <a:latin typeface="微软雅黑" pitchFamily="34" charset="-122"/>
                <a:ea typeface="微软雅黑" pitchFamily="34" charset="-122"/>
              </a:rPr>
              <a:t>矩阵策略</a:t>
            </a:r>
            <a:endParaRPr lang="zh-CN" altLang="en-US" sz="2800" b="1" dirty="0">
              <a:solidFill>
                <a:srgbClr val="FF0000"/>
              </a:solidFill>
              <a:latin typeface="微软雅黑" pitchFamily="34" charset="-122"/>
              <a:ea typeface="微软雅黑" pitchFamily="34" charset="-122"/>
            </a:endParaRPr>
          </a:p>
        </p:txBody>
      </p:sp>
      <p:sp>
        <p:nvSpPr>
          <p:cNvPr id="5" name="矩形标注 4"/>
          <p:cNvSpPr/>
          <p:nvPr/>
        </p:nvSpPr>
        <p:spPr>
          <a:xfrm>
            <a:off x="594711" y="2000240"/>
            <a:ext cx="3857652" cy="1428760"/>
          </a:xfrm>
          <a:prstGeom prst="wedgeRectCallou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69850" h="38100" prst="cross"/>
            </a:sp3d>
          </a:bodyPr>
          <a:lstStyle/>
          <a:p>
            <a:pPr>
              <a:lnSpc>
                <a:spcPct val="150000"/>
              </a:lnSpc>
            </a:pPr>
            <a:r>
              <a:rPr lang="zh-CN" altLang="en-US" sz="2800" b="1" dirty="0" smtClean="0">
                <a:solidFill>
                  <a:schemeClr val="bg1"/>
                </a:solidFill>
                <a:latin typeface="微软雅黑" pitchFamily="34" charset="-122"/>
                <a:ea typeface="微软雅黑" pitchFamily="34" charset="-122"/>
              </a:rPr>
              <a:t>内容归类但不盲目整合</a:t>
            </a:r>
            <a:endParaRPr lang="en-US" altLang="zh-CN" sz="2800" b="1" dirty="0" smtClean="0">
              <a:solidFill>
                <a:schemeClr val="bg1"/>
              </a:solidFill>
              <a:latin typeface="微软雅黑" pitchFamily="34" charset="-122"/>
              <a:ea typeface="微软雅黑" pitchFamily="34" charset="-122"/>
            </a:endParaRPr>
          </a:p>
          <a:p>
            <a:pPr>
              <a:lnSpc>
                <a:spcPct val="150000"/>
              </a:lnSpc>
            </a:pPr>
            <a:r>
              <a:rPr lang="zh-CN" altLang="en-US" sz="2800" b="1" dirty="0" smtClean="0">
                <a:solidFill>
                  <a:schemeClr val="bg1"/>
                </a:solidFill>
                <a:latin typeface="微软雅黑" pitchFamily="34" charset="-122"/>
                <a:ea typeface="微软雅黑" pitchFamily="34" charset="-122"/>
              </a:rPr>
              <a:t>人群精准但不过度细分</a:t>
            </a:r>
            <a:endParaRPr lang="zh-CN" altLang="en-US" sz="2800" b="1" dirty="0">
              <a:solidFill>
                <a:schemeClr val="bg1"/>
              </a:solidFill>
              <a:latin typeface="微软雅黑" pitchFamily="34" charset="-122"/>
              <a:ea typeface="微软雅黑" pitchFamily="34" charset="-122"/>
            </a:endParaRPr>
          </a:p>
        </p:txBody>
      </p:sp>
      <p:sp>
        <p:nvSpPr>
          <p:cNvPr id="6" name="矩形 5"/>
          <p:cNvSpPr/>
          <p:nvPr/>
        </p:nvSpPr>
        <p:spPr>
          <a:xfrm>
            <a:off x="523273" y="3717032"/>
            <a:ext cx="7094023" cy="553998"/>
          </a:xfrm>
          <a:prstGeom prst="rect">
            <a:avLst/>
          </a:prstGeom>
        </p:spPr>
        <p:txBody>
          <a:bodyPr wrap="square">
            <a:spAutoFit/>
            <a:scene3d>
              <a:camera prst="orthographicFront"/>
              <a:lightRig rig="threePt" dir="t"/>
            </a:scene3d>
            <a:sp3d extrusionH="57150">
              <a:bevelT w="69850" h="38100" prst="cross"/>
            </a:sp3d>
          </a:bodyPr>
          <a:lstStyle/>
          <a:p>
            <a:pPr lvl="0">
              <a:lnSpc>
                <a:spcPct val="150000"/>
              </a:lnSpc>
            </a:pPr>
            <a:r>
              <a:rPr lang="zh-CN" altLang="en-US" sz="2000" b="1" dirty="0" smtClean="0">
                <a:solidFill>
                  <a:srgbClr val="FF0000"/>
                </a:solidFill>
                <a:latin typeface="微软雅黑" pitchFamily="34" charset="-122"/>
                <a:ea typeface="微软雅黑" pitchFamily="34" charset="-122"/>
              </a:rPr>
              <a:t>*需根据内容及发展需要规划评估是否有</a:t>
            </a:r>
            <a:r>
              <a:rPr lang="en-US" altLang="zh-CN" sz="2000" b="1" dirty="0" smtClean="0">
                <a:solidFill>
                  <a:srgbClr val="FF0000"/>
                </a:solidFill>
                <a:latin typeface="微软雅黑" pitchFamily="34" charset="-122"/>
                <a:ea typeface="微软雅黑" pitchFamily="34" charset="-122"/>
              </a:rPr>
              <a:t>APPS</a:t>
            </a:r>
            <a:r>
              <a:rPr lang="zh-CN" altLang="en-US" sz="2000" b="1" dirty="0" smtClean="0">
                <a:solidFill>
                  <a:srgbClr val="FF0000"/>
                </a:solidFill>
                <a:latin typeface="微软雅黑" pitchFamily="34" charset="-122"/>
                <a:ea typeface="微软雅黑" pitchFamily="34" charset="-122"/>
              </a:rPr>
              <a:t>中子</a:t>
            </a:r>
            <a:r>
              <a:rPr lang="en-US" altLang="zh-CN" sz="2000" b="1" dirty="0" smtClean="0">
                <a:solidFill>
                  <a:srgbClr val="FF0000"/>
                </a:solidFill>
                <a:latin typeface="微软雅黑" pitchFamily="34" charset="-122"/>
                <a:ea typeface="微软雅黑" pitchFamily="34" charset="-122"/>
              </a:rPr>
              <a:t>APP</a:t>
            </a:r>
            <a:endParaRPr lang="zh-CN" altLang="en-US" sz="2000" b="1" dirty="0">
              <a:solidFill>
                <a:srgbClr val="FF0000"/>
              </a:solidFill>
              <a:latin typeface="微软雅黑" pitchFamily="34" charset="-122"/>
              <a:ea typeface="微软雅黑" pitchFamily="34" charset="-122"/>
            </a:endParaRPr>
          </a:p>
        </p:txBody>
      </p:sp>
      <p:sp>
        <p:nvSpPr>
          <p:cNvPr id="7" name="矩形 6"/>
          <p:cNvSpPr/>
          <p:nvPr/>
        </p:nvSpPr>
        <p:spPr>
          <a:xfrm>
            <a:off x="560512" y="4357553"/>
            <a:ext cx="8750207" cy="1015663"/>
          </a:xfrm>
          <a:prstGeom prst="rect">
            <a:avLst/>
          </a:prstGeom>
          <a:noFill/>
        </p:spPr>
        <p:txBody>
          <a:bodyPr wrap="square">
            <a:spAutoFit/>
            <a:scene3d>
              <a:camera prst="orthographicFront"/>
              <a:lightRig rig="threePt" dir="t"/>
            </a:scene3d>
            <a:sp3d extrusionH="57150">
              <a:bevelT w="69850" h="38100" prst="cross"/>
            </a:sp3d>
          </a:bodyPr>
          <a:lstStyle/>
          <a:p>
            <a:pPr>
              <a:lnSpc>
                <a:spcPct val="150000"/>
              </a:lnSpc>
            </a:pPr>
            <a:r>
              <a:rPr lang="zh-CN" altLang="en-US" sz="2000" b="1" dirty="0" smtClean="0">
                <a:latin typeface="微软雅黑" pitchFamily="34" charset="-122"/>
                <a:ea typeface="微软雅黑" pitchFamily="34" charset="-122"/>
              </a:rPr>
              <a:t>目前迫切需求是</a:t>
            </a:r>
            <a:r>
              <a:rPr lang="zh-CN" altLang="en-US" sz="2000" b="1" dirty="0" smtClean="0">
                <a:solidFill>
                  <a:srgbClr val="FF0000"/>
                </a:solidFill>
                <a:latin typeface="微软雅黑" pitchFamily="34" charset="-122"/>
                <a:ea typeface="微软雅黑" pitchFamily="34" charset="-122"/>
              </a:rPr>
              <a:t>将资讯整合从</a:t>
            </a:r>
            <a:r>
              <a:rPr lang="en-US" altLang="zh-CN" sz="2000" b="1" dirty="0" smtClean="0">
                <a:solidFill>
                  <a:srgbClr val="FF0000"/>
                </a:solidFill>
                <a:latin typeface="微软雅黑" pitchFamily="34" charset="-122"/>
                <a:ea typeface="微软雅黑" pitchFamily="34" charset="-122"/>
              </a:rPr>
              <a:t>PC</a:t>
            </a:r>
            <a:r>
              <a:rPr lang="zh-CN" altLang="en-US" sz="2000" b="1" dirty="0" smtClean="0">
                <a:solidFill>
                  <a:srgbClr val="FF0000"/>
                </a:solidFill>
                <a:latin typeface="微软雅黑" pitchFamily="34" charset="-122"/>
                <a:ea typeface="微软雅黑" pitchFamily="34" charset="-122"/>
              </a:rPr>
              <a:t>端扩展到移动端</a:t>
            </a:r>
            <a:r>
              <a:rPr lang="zh-CN" altLang="en-US" sz="2000" b="1" dirty="0" smtClean="0">
                <a:latin typeface="微软雅黑" pitchFamily="34" charset="-122"/>
                <a:ea typeface="微软雅黑" pitchFamily="34" charset="-122"/>
              </a:rPr>
              <a:t>，开辟新的专属传播战场 </a:t>
            </a:r>
            <a:endParaRPr lang="en-US" altLang="zh-CN" sz="2000" b="1" dirty="0" smtClean="0">
              <a:latin typeface="微软雅黑" pitchFamily="34" charset="-122"/>
              <a:ea typeface="微软雅黑" pitchFamily="34" charset="-122"/>
            </a:endParaRPr>
          </a:p>
          <a:p>
            <a:pPr>
              <a:lnSpc>
                <a:spcPct val="150000"/>
              </a:lnSpc>
            </a:pPr>
            <a:r>
              <a:rPr lang="zh-CN" altLang="en-US" sz="2000" b="1" dirty="0" smtClean="0">
                <a:solidFill>
                  <a:srgbClr val="FF0000"/>
                </a:solidFill>
                <a:latin typeface="微软雅黑" pitchFamily="34" charset="-122"/>
                <a:ea typeface="微软雅黑" pitchFamily="34" charset="-122"/>
              </a:rPr>
              <a:t>“传递行业资讯”是广告门</a:t>
            </a:r>
            <a:r>
              <a:rPr lang="en-US" altLang="zh-CN" sz="2000" b="1" dirty="0" smtClean="0">
                <a:solidFill>
                  <a:srgbClr val="FF0000"/>
                </a:solidFill>
                <a:latin typeface="微软雅黑" pitchFamily="34" charset="-122"/>
                <a:ea typeface="微软雅黑" pitchFamily="34" charset="-122"/>
              </a:rPr>
              <a:t>APP</a:t>
            </a:r>
            <a:r>
              <a:rPr lang="zh-CN" altLang="en-US" sz="2000" b="1" dirty="0" smtClean="0">
                <a:solidFill>
                  <a:srgbClr val="FF0000"/>
                </a:solidFill>
                <a:latin typeface="微软雅黑" pitchFamily="34" charset="-122"/>
                <a:ea typeface="微软雅黑" pitchFamily="34" charset="-122"/>
              </a:rPr>
              <a:t>的核心功能</a:t>
            </a:r>
            <a:endParaRPr lang="en-US" altLang="zh-CN" sz="2000" b="1" dirty="0" smtClean="0">
              <a:solidFill>
                <a:srgbClr val="FF0000"/>
              </a:solidFill>
              <a:latin typeface="微软雅黑" pitchFamily="34" charset="-122"/>
              <a:ea typeface="微软雅黑" pitchFamily="34" charset="-122"/>
            </a:endParaRPr>
          </a:p>
        </p:txBody>
      </p:sp>
      <p:sp>
        <p:nvSpPr>
          <p:cNvPr id="8" name="矩形 7"/>
          <p:cNvSpPr/>
          <p:nvPr/>
        </p:nvSpPr>
        <p:spPr>
          <a:xfrm>
            <a:off x="632520" y="5426839"/>
            <a:ext cx="8568952" cy="1015663"/>
          </a:xfrm>
          <a:prstGeom prst="rect">
            <a:avLst/>
          </a:prstGeom>
        </p:spPr>
        <p:txBody>
          <a:bodyPr wrap="square">
            <a:spAutoFit/>
          </a:bodyPr>
          <a:lstStyle/>
          <a:p>
            <a:pPr lvl="0">
              <a:lnSpc>
                <a:spcPct val="150000"/>
              </a:lnSpc>
            </a:pPr>
            <a:r>
              <a:rPr lang="zh-CN" altLang="en-US" sz="2000" b="1" dirty="0" smtClean="0">
                <a:solidFill>
                  <a:prstClr val="black"/>
                </a:solidFill>
                <a:latin typeface="微软雅黑" pitchFamily="34" charset="-122"/>
                <a:ea typeface="微软雅黑" pitchFamily="34" charset="-122"/>
              </a:rPr>
              <a:t>“招聘”“培训”等细分信息虽有特定人群，但属于“整合资讯” 内容</a:t>
            </a:r>
            <a:endParaRPr lang="en-US" altLang="zh-CN" sz="2000" b="1" dirty="0" smtClean="0">
              <a:solidFill>
                <a:prstClr val="black"/>
              </a:solidFill>
              <a:latin typeface="微软雅黑" pitchFamily="34" charset="-122"/>
              <a:ea typeface="微软雅黑" pitchFamily="34" charset="-122"/>
            </a:endParaRPr>
          </a:p>
          <a:p>
            <a:pPr lvl="0">
              <a:lnSpc>
                <a:spcPct val="150000"/>
              </a:lnSpc>
            </a:pPr>
            <a:r>
              <a:rPr lang="zh-CN" altLang="en-US" sz="2000" b="1" dirty="0" smtClean="0">
                <a:solidFill>
                  <a:prstClr val="black"/>
                </a:solidFill>
                <a:latin typeface="微软雅黑" pitchFamily="34" charset="-122"/>
                <a:ea typeface="微软雅黑" pitchFamily="34" charset="-122"/>
              </a:rPr>
              <a:t>无需生成另一个</a:t>
            </a:r>
            <a:r>
              <a:rPr lang="en-US" altLang="zh-CN" sz="2000" b="1" dirty="0" smtClean="0">
                <a:solidFill>
                  <a:prstClr val="black"/>
                </a:solidFill>
                <a:latin typeface="微软雅黑" pitchFamily="34" charset="-122"/>
                <a:ea typeface="微软雅黑" pitchFamily="34" charset="-122"/>
              </a:rPr>
              <a:t>APP</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2520" y="2996952"/>
            <a:ext cx="9073008" cy="3277820"/>
          </a:xfrm>
          <a:prstGeom prst="rect">
            <a:avLst/>
          </a:prstGeom>
          <a:noFill/>
        </p:spPr>
        <p:txBody>
          <a:bodyPr wrap="square" rtlCol="0">
            <a:spAutoFit/>
            <a:scene3d>
              <a:camera prst="orthographicFront"/>
              <a:lightRig rig="threePt" dir="t"/>
            </a:scene3d>
            <a:sp3d extrusionH="57150">
              <a:bevelT w="69850" h="38100" prst="cross"/>
            </a:sp3d>
          </a:bodyPr>
          <a:lstStyle/>
          <a:p>
            <a:pPr>
              <a:lnSpc>
                <a:spcPct val="150000"/>
              </a:lnSpc>
              <a:buFont typeface="Wingdings" pitchFamily="2" charset="2"/>
              <a:buChar char="ü"/>
            </a:pPr>
            <a:r>
              <a:rPr lang="zh-CN" altLang="en-US" sz="2000" b="1" dirty="0" smtClean="0">
                <a:latin typeface="微软雅黑" pitchFamily="34" charset="-122"/>
                <a:ea typeface="微软雅黑" pitchFamily="34" charset="-122"/>
              </a:rPr>
              <a:t> </a:t>
            </a:r>
            <a:r>
              <a:rPr lang="en-US" altLang="zh-CN" sz="2000" b="1" spc="-150" dirty="0" smtClean="0">
                <a:latin typeface="微软雅黑" pitchFamily="34" charset="-122"/>
                <a:ea typeface="微软雅黑" pitchFamily="34" charset="-122"/>
              </a:rPr>
              <a:t>APP</a:t>
            </a:r>
            <a:r>
              <a:rPr lang="zh-CN" altLang="en-US" sz="2000" b="1" dirty="0" smtClean="0">
                <a:latin typeface="微软雅黑" pitchFamily="34" charset="-122"/>
                <a:ea typeface="微软雅黑" pitchFamily="34" charset="-122"/>
              </a:rPr>
              <a:t>推出势在必行</a:t>
            </a:r>
            <a:endParaRPr lang="en-US" altLang="zh-CN" sz="2000" b="1" dirty="0" smtClean="0">
              <a:latin typeface="微软雅黑" pitchFamily="34" charset="-122"/>
              <a:ea typeface="微软雅黑" pitchFamily="34" charset="-122"/>
            </a:endParaRPr>
          </a:p>
          <a:p>
            <a:pPr>
              <a:lnSpc>
                <a:spcPct val="150000"/>
              </a:lnSpc>
              <a:buFont typeface="Wingdings" pitchFamily="2" charset="2"/>
              <a:buChar char="ü"/>
            </a:pPr>
            <a:r>
              <a:rPr lang="zh-CN" altLang="en-US" sz="2000" b="1" dirty="0" smtClean="0">
                <a:latin typeface="微软雅黑" pitchFamily="34" charset="-122"/>
                <a:ea typeface="微软雅黑" pitchFamily="34" charset="-122"/>
              </a:rPr>
              <a:t> 应遵循</a:t>
            </a:r>
            <a:r>
              <a:rPr lang="en-US" altLang="zh-CN" sz="2000" b="1" spc="-150" dirty="0" smtClean="0">
                <a:latin typeface="微软雅黑" pitchFamily="34" charset="-122"/>
                <a:ea typeface="微软雅黑" pitchFamily="34" charset="-122"/>
              </a:rPr>
              <a:t>SHE</a:t>
            </a:r>
            <a:r>
              <a:rPr lang="zh-CN" altLang="en-US" sz="2000" b="1" dirty="0" smtClean="0">
                <a:latin typeface="微软雅黑" pitchFamily="34" charset="-122"/>
                <a:ea typeface="微软雅黑" pitchFamily="34" charset="-122"/>
              </a:rPr>
              <a:t>原则，确定核心功能</a:t>
            </a:r>
            <a:endParaRPr lang="en-US" altLang="zh-CN" sz="2000" b="1" dirty="0" smtClean="0">
              <a:latin typeface="微软雅黑" pitchFamily="34" charset="-122"/>
              <a:ea typeface="微软雅黑" pitchFamily="34" charset="-122"/>
            </a:endParaRPr>
          </a:p>
          <a:p>
            <a:pPr>
              <a:lnSpc>
                <a:spcPct val="150000"/>
              </a:lnSpc>
              <a:buFont typeface="Wingdings" pitchFamily="2" charset="2"/>
              <a:buChar char="ü"/>
            </a:pPr>
            <a:r>
              <a:rPr lang="zh-CN" altLang="en-US" sz="2000" b="1" dirty="0" smtClean="0">
                <a:latin typeface="微软雅黑" pitchFamily="34" charset="-122"/>
                <a:ea typeface="微软雅黑" pitchFamily="34" charset="-122"/>
              </a:rPr>
              <a:t> 吸人眼球的界面设计</a:t>
            </a:r>
            <a:endParaRPr lang="en-US" altLang="zh-CN" sz="2000" b="1" dirty="0" smtClean="0">
              <a:latin typeface="微软雅黑" pitchFamily="34" charset="-122"/>
              <a:ea typeface="微软雅黑" pitchFamily="34" charset="-122"/>
            </a:endParaRPr>
          </a:p>
          <a:p>
            <a:pPr>
              <a:lnSpc>
                <a:spcPct val="150000"/>
              </a:lnSpc>
              <a:buFont typeface="Wingdings" pitchFamily="2" charset="2"/>
              <a:buChar char="ü"/>
            </a:pPr>
            <a:r>
              <a:rPr lang="zh-CN" altLang="en-US" sz="2000" b="1" dirty="0" smtClean="0">
                <a:latin typeface="微软雅黑" pitchFamily="34" charset="-122"/>
                <a:ea typeface="微软雅黑" pitchFamily="34" charset="-122"/>
              </a:rPr>
              <a:t> 前期</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中期，根据内容评估，是否采取</a:t>
            </a:r>
            <a:r>
              <a:rPr lang="en-US" altLang="zh-CN" sz="2000" b="1" spc="-150" dirty="0" smtClean="0">
                <a:latin typeface="微软雅黑" pitchFamily="34" charset="-122"/>
                <a:ea typeface="微软雅黑" pitchFamily="34" charset="-122"/>
              </a:rPr>
              <a:t>APP</a:t>
            </a:r>
            <a:r>
              <a:rPr lang="zh-CN" altLang="en-US" sz="2000" b="1" dirty="0" smtClean="0">
                <a:latin typeface="微软雅黑" pitchFamily="34" charset="-122"/>
                <a:ea typeface="微软雅黑" pitchFamily="34" charset="-122"/>
              </a:rPr>
              <a:t>中子</a:t>
            </a:r>
            <a:r>
              <a:rPr lang="en-US" altLang="zh-CN" sz="2000" b="1" spc="-150" dirty="0" smtClean="0">
                <a:latin typeface="微软雅黑" pitchFamily="34" charset="-122"/>
                <a:ea typeface="微软雅黑" pitchFamily="34" charset="-122"/>
              </a:rPr>
              <a:t>APP</a:t>
            </a:r>
          </a:p>
          <a:p>
            <a:pPr>
              <a:lnSpc>
                <a:spcPct val="150000"/>
              </a:lnSpc>
            </a:pPr>
            <a:r>
              <a:rPr lang="zh-CN" altLang="en-US" b="1" dirty="0" smtClean="0">
                <a:latin typeface="微软雅黑" pitchFamily="34" charset="-122"/>
                <a:ea typeface="微软雅黑" pitchFamily="34" charset="-122"/>
              </a:rPr>
              <a:t> “指上广告门”的聚合资讯类平台优秀的界面设计</a:t>
            </a:r>
            <a:endParaRPr lang="en-US" altLang="zh-CN" b="1" dirty="0" smtClean="0">
              <a:latin typeface="微软雅黑" pitchFamily="34" charset="-122"/>
              <a:ea typeface="微软雅黑" pitchFamily="34" charset="-122"/>
            </a:endParaRPr>
          </a:p>
          <a:p>
            <a:pPr>
              <a:lnSpc>
                <a:spcPct val="150000"/>
              </a:lnSpc>
              <a:buFont typeface="Wingdings" pitchFamily="2" charset="2"/>
              <a:buChar char="ü"/>
            </a:pPr>
            <a:r>
              <a:rPr lang="zh-CN" altLang="en-US" sz="2000" b="1" dirty="0" smtClean="0">
                <a:latin typeface="微软雅黑" pitchFamily="34" charset="-122"/>
                <a:ea typeface="微软雅黑" pitchFamily="34" charset="-122"/>
              </a:rPr>
              <a:t> 内容应做梳理和优化，推送（聚合阅读）、订阅（</a:t>
            </a:r>
            <a:r>
              <a:rPr lang="en-US" altLang="zh-CN" sz="2000" b="1" dirty="0" smtClean="0">
                <a:latin typeface="微软雅黑" pitchFamily="34" charset="-122"/>
                <a:ea typeface="微软雅黑" pitchFamily="34" charset="-122"/>
              </a:rPr>
              <a:t>RSS</a:t>
            </a:r>
            <a:r>
              <a:rPr lang="zh-CN" altLang="en-US" sz="2000" b="1" dirty="0" smtClean="0">
                <a:latin typeface="微软雅黑" pitchFamily="34" charset="-122"/>
                <a:ea typeface="微软雅黑" pitchFamily="34" charset="-122"/>
              </a:rPr>
              <a:t>）、分享（云）</a:t>
            </a:r>
            <a:endParaRPr lang="en-US" altLang="zh-CN" sz="2000" b="1" dirty="0" smtClean="0">
              <a:latin typeface="微软雅黑" pitchFamily="34" charset="-122"/>
              <a:ea typeface="微软雅黑" pitchFamily="34" charset="-122"/>
            </a:endParaRPr>
          </a:p>
          <a:p>
            <a:pPr>
              <a:lnSpc>
                <a:spcPct val="150000"/>
              </a:lnSpc>
              <a:buFont typeface="Wingdings" pitchFamily="2" charset="2"/>
              <a:buChar char="ü"/>
            </a:pPr>
            <a:r>
              <a:rPr lang="zh-CN" altLang="en-US" sz="2000" b="1" dirty="0" smtClean="0">
                <a:latin typeface="微软雅黑" pitchFamily="34" charset="-122"/>
                <a:ea typeface="微软雅黑" pitchFamily="34" charset="-122"/>
              </a:rPr>
              <a:t> 适当增加交互体验</a:t>
            </a:r>
            <a:endParaRPr lang="zh-CN" altLang="en-US" sz="2000" b="1" dirty="0">
              <a:latin typeface="微软雅黑" pitchFamily="34" charset="-122"/>
              <a:ea typeface="微软雅黑" pitchFamily="34" charset="-122"/>
            </a:endParaRPr>
          </a:p>
        </p:txBody>
      </p:sp>
      <p:sp>
        <p:nvSpPr>
          <p:cNvPr id="5" name="TextBox 4"/>
          <p:cNvSpPr txBox="1"/>
          <p:nvPr/>
        </p:nvSpPr>
        <p:spPr>
          <a:xfrm>
            <a:off x="632520" y="1124744"/>
            <a:ext cx="1723549" cy="1446550"/>
          </a:xfrm>
          <a:prstGeom prst="rect">
            <a:avLst/>
          </a:prstGeom>
          <a:noFill/>
        </p:spPr>
        <p:txBody>
          <a:bodyPr wrap="none" rtlCol="0">
            <a:spAutoFit/>
            <a:scene3d>
              <a:camera prst="orthographicFront"/>
              <a:lightRig rig="threePt" dir="t"/>
            </a:scene3d>
            <a:sp3d extrusionH="57150">
              <a:bevelT w="69850" h="38100" prst="cross"/>
            </a:sp3d>
          </a:bodyPr>
          <a:lstStyle/>
          <a:p>
            <a:r>
              <a:rPr lang="en-US" altLang="zh-CN" sz="2000" b="1" dirty="0" smtClean="0">
                <a:solidFill>
                  <a:srgbClr val="FF0000"/>
                </a:solidFill>
                <a:latin typeface="Helvetica Condensed" pitchFamily="34" charset="0"/>
                <a:ea typeface="微软雅黑" pitchFamily="34" charset="-122"/>
              </a:rPr>
              <a:t>SUMMARY</a:t>
            </a:r>
            <a:r>
              <a:rPr lang="en-US" altLang="zh-CN" sz="2800" b="1" dirty="0" smtClean="0">
                <a:solidFill>
                  <a:srgbClr val="FF0000"/>
                </a:solidFill>
                <a:latin typeface="Helvetica Condensed" pitchFamily="34" charset="0"/>
                <a:ea typeface="微软雅黑" pitchFamily="34" charset="-122"/>
              </a:rPr>
              <a:t> </a:t>
            </a:r>
          </a:p>
          <a:p>
            <a:r>
              <a:rPr lang="zh-CN" altLang="en-US" sz="6000" b="1" dirty="0" smtClean="0">
                <a:latin typeface="微软雅黑" pitchFamily="34" charset="-122"/>
                <a:ea typeface="微软雅黑" pitchFamily="34" charset="-122"/>
              </a:rPr>
              <a:t>总结</a:t>
            </a:r>
            <a:endParaRPr lang="en-US" altLang="zh-CN" sz="6000" b="1"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08584" y="2708920"/>
            <a:ext cx="8280920" cy="1015663"/>
          </a:xfrm>
          <a:prstGeom prst="rect">
            <a:avLst/>
          </a:prstGeom>
          <a:noFill/>
        </p:spPr>
        <p:txBody>
          <a:bodyPr wrap="square" rtlCol="0">
            <a:spAutoFit/>
            <a:scene3d>
              <a:camera prst="orthographicFront"/>
              <a:lightRig rig="threePt" dir="t"/>
            </a:scene3d>
            <a:sp3d extrusionH="57150">
              <a:bevelT w="38100" h="38100"/>
            </a:sp3d>
          </a:bodyPr>
          <a:lstStyle/>
          <a:p>
            <a:r>
              <a:rPr lang="zh-CN" altLang="en-US" sz="6000" b="1" dirty="0" smtClean="0">
                <a:solidFill>
                  <a:srgbClr val="FF0000"/>
                </a:solidFill>
                <a:latin typeface="微软雅黑" pitchFamily="34" charset="-122"/>
                <a:ea typeface="微软雅黑" pitchFamily="34" charset="-122"/>
              </a:rPr>
              <a:t>“指（只）上广告门”</a:t>
            </a:r>
            <a:endParaRPr lang="zh-CN" altLang="en-US" sz="6000" b="1" dirty="0">
              <a:solidFill>
                <a:srgbClr val="FF0000"/>
              </a:solidFill>
              <a:latin typeface="微软雅黑" pitchFamily="34" charset="-122"/>
              <a:ea typeface="微软雅黑" pitchFamily="34" charset="-122"/>
            </a:endParaRPr>
          </a:p>
        </p:txBody>
      </p:sp>
      <p:sp>
        <p:nvSpPr>
          <p:cNvPr id="5" name="TextBox 4"/>
          <p:cNvSpPr txBox="1"/>
          <p:nvPr/>
        </p:nvSpPr>
        <p:spPr>
          <a:xfrm>
            <a:off x="555764" y="3957301"/>
            <a:ext cx="8429684" cy="2400657"/>
          </a:xfrm>
          <a:prstGeom prst="rect">
            <a:avLst/>
          </a:prstGeom>
          <a:noFill/>
        </p:spPr>
        <p:txBody>
          <a:bodyPr wrap="square" rtlCol="0">
            <a:spAutoFit/>
            <a:scene3d>
              <a:camera prst="orthographicFront"/>
              <a:lightRig rig="threePt" dir="t"/>
            </a:scene3d>
            <a:sp3d extrusionH="57150">
              <a:bevelT w="69850" h="38100" prst="cross"/>
            </a:sp3d>
          </a:bodyPr>
          <a:lstStyle/>
          <a:p>
            <a:pPr>
              <a:lnSpc>
                <a:spcPct val="150000"/>
              </a:lnSpc>
              <a:buFont typeface="Wingdings" pitchFamily="2" charset="2"/>
              <a:buChar char="n"/>
            </a:pPr>
            <a:r>
              <a:rPr lang="zh-CN" altLang="en-US" sz="2000" b="1" dirty="0" smtClean="0">
                <a:latin typeface="微软雅黑" pitchFamily="34" charset="-122"/>
                <a:ea typeface="微软雅黑" pitchFamily="34" charset="-122"/>
              </a:rPr>
              <a:t> 传递潜意识的认可</a:t>
            </a:r>
            <a:endParaRPr lang="en-US" altLang="zh-CN" sz="2000" b="1" dirty="0" smtClean="0">
              <a:latin typeface="微软雅黑" pitchFamily="34" charset="-122"/>
              <a:ea typeface="微软雅黑" pitchFamily="34" charset="-122"/>
            </a:endParaRPr>
          </a:p>
          <a:p>
            <a:pPr>
              <a:lnSpc>
                <a:spcPct val="150000"/>
              </a:lnSpc>
              <a:buFont typeface="Wingdings" pitchFamily="2" charset="2"/>
              <a:buChar char="n"/>
            </a:pPr>
            <a:r>
              <a:rPr lang="zh-CN" altLang="en-US" sz="2000" b="1" dirty="0" smtClean="0">
                <a:latin typeface="微软雅黑" pitchFamily="34" charset="-122"/>
                <a:ea typeface="微软雅黑" pitchFamily="34" charset="-122"/>
              </a:rPr>
              <a:t> 强调</a:t>
            </a:r>
            <a:r>
              <a:rPr lang="en-US" altLang="zh-CN" sz="2000" b="1" dirty="0" smtClean="0">
                <a:latin typeface="微软雅黑" pitchFamily="34" charset="-122"/>
                <a:ea typeface="微软雅黑" pitchFamily="34" charset="-122"/>
              </a:rPr>
              <a:t>APP</a:t>
            </a:r>
            <a:r>
              <a:rPr lang="zh-CN" altLang="en-US" sz="2000" b="1" dirty="0" smtClean="0">
                <a:latin typeface="微软雅黑" pitchFamily="34" charset="-122"/>
                <a:ea typeface="微软雅黑" pitchFamily="34" charset="-122"/>
              </a:rPr>
              <a:t>的特性  指尖上的交互</a:t>
            </a:r>
            <a:endParaRPr lang="en-US" altLang="zh-CN" sz="2000" b="1" dirty="0" smtClean="0">
              <a:latin typeface="微软雅黑" pitchFamily="34" charset="-122"/>
              <a:ea typeface="微软雅黑" pitchFamily="34" charset="-122"/>
            </a:endParaRPr>
          </a:p>
          <a:p>
            <a:pPr>
              <a:lnSpc>
                <a:spcPct val="150000"/>
              </a:lnSpc>
              <a:buFont typeface="Wingdings" pitchFamily="2" charset="2"/>
              <a:buChar char="n"/>
            </a:pPr>
            <a:r>
              <a:rPr lang="zh-CN" altLang="en-US" sz="2000" b="1" dirty="0" smtClean="0">
                <a:latin typeface="微软雅黑" pitchFamily="34" charset="-122"/>
                <a:ea typeface="微软雅黑" pitchFamily="34" charset="-122"/>
              </a:rPr>
              <a:t> 简单、易懂、直达</a:t>
            </a:r>
            <a:endParaRPr lang="en-US" altLang="zh-CN" sz="2000" b="1" dirty="0" smtClean="0">
              <a:latin typeface="微软雅黑" pitchFamily="34" charset="-122"/>
              <a:ea typeface="微软雅黑" pitchFamily="34" charset="-122"/>
            </a:endParaRPr>
          </a:p>
          <a:p>
            <a:pPr>
              <a:lnSpc>
                <a:spcPct val="150000"/>
              </a:lnSpc>
              <a:buFont typeface="Wingdings" pitchFamily="2" charset="2"/>
              <a:buChar char="n"/>
            </a:pPr>
            <a:r>
              <a:rPr lang="zh-CN" altLang="en-US" sz="2000" b="1" dirty="0" smtClean="0">
                <a:latin typeface="微软雅黑" pitchFamily="34" charset="-122"/>
                <a:ea typeface="微软雅黑" pitchFamily="34" charset="-122"/>
              </a:rPr>
              <a:t> 一指神功，以小见大，激发兴趣</a:t>
            </a:r>
            <a:endParaRPr lang="en-US" altLang="zh-CN" sz="2000" b="1" dirty="0" smtClean="0">
              <a:latin typeface="微软雅黑" pitchFamily="34" charset="-122"/>
              <a:ea typeface="微软雅黑" pitchFamily="34" charset="-122"/>
            </a:endParaRPr>
          </a:p>
          <a:p>
            <a:pPr>
              <a:lnSpc>
                <a:spcPct val="150000"/>
              </a:lnSpc>
              <a:buFont typeface="Wingdings" pitchFamily="2" charset="2"/>
              <a:buChar char="n"/>
            </a:pPr>
            <a:r>
              <a:rPr lang="zh-CN" altLang="en-US" sz="2000" b="1" dirty="0" smtClean="0">
                <a:latin typeface="微软雅黑" pitchFamily="34" charset="-122"/>
                <a:ea typeface="微软雅黑" pitchFamily="34" charset="-122"/>
              </a:rPr>
              <a:t> 指尖上的广告，传统广告到互联网广告再到移动端广告，顺应时代发展</a:t>
            </a:r>
            <a:endParaRPr lang="zh-CN" altLang="en-US" sz="2000" b="1" dirty="0">
              <a:latin typeface="微软雅黑" pitchFamily="34" charset="-122"/>
              <a:ea typeface="微软雅黑" pitchFamily="34" charset="-122"/>
            </a:endParaRPr>
          </a:p>
        </p:txBody>
      </p:sp>
      <p:sp>
        <p:nvSpPr>
          <p:cNvPr id="6" name="TextBox 5"/>
          <p:cNvSpPr txBox="1"/>
          <p:nvPr/>
        </p:nvSpPr>
        <p:spPr>
          <a:xfrm>
            <a:off x="587802" y="1124744"/>
            <a:ext cx="3262432" cy="1446550"/>
          </a:xfrm>
          <a:prstGeom prst="rect">
            <a:avLst/>
          </a:prstGeom>
          <a:noFill/>
        </p:spPr>
        <p:txBody>
          <a:bodyPr wrap="none" rtlCol="0">
            <a:spAutoFit/>
            <a:scene3d>
              <a:camera prst="orthographicFront"/>
              <a:lightRig rig="threePt" dir="t"/>
            </a:scene3d>
            <a:sp3d extrusionH="57150">
              <a:bevelT w="69850" h="38100" prst="cross"/>
            </a:sp3d>
          </a:bodyPr>
          <a:lstStyle/>
          <a:p>
            <a:r>
              <a:rPr lang="en-US" altLang="zh-CN" sz="2000" b="1" dirty="0" smtClean="0">
                <a:solidFill>
                  <a:srgbClr val="FF0000"/>
                </a:solidFill>
                <a:latin typeface="Helvetica Condensed" pitchFamily="34" charset="0"/>
                <a:ea typeface="微软雅黑" pitchFamily="34" charset="-122"/>
              </a:rPr>
              <a:t>CONCEPT</a:t>
            </a:r>
            <a:r>
              <a:rPr lang="en-US" altLang="zh-CN" sz="2800" b="1" dirty="0" smtClean="0">
                <a:solidFill>
                  <a:srgbClr val="FF0000"/>
                </a:solidFill>
                <a:latin typeface="Helvetica Condensed" pitchFamily="34" charset="0"/>
                <a:ea typeface="微软雅黑" pitchFamily="34" charset="-122"/>
              </a:rPr>
              <a:t> </a:t>
            </a:r>
          </a:p>
          <a:p>
            <a:r>
              <a:rPr lang="zh-CN" altLang="en-US" sz="6000" b="1" dirty="0" smtClean="0">
                <a:latin typeface="微软雅黑" pitchFamily="34" charset="-122"/>
                <a:ea typeface="微软雅黑" pitchFamily="34" charset="-122"/>
              </a:rPr>
              <a:t>传播概念</a:t>
            </a:r>
            <a:endParaRPr lang="en-US" altLang="zh-CN" sz="6000" b="1"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五边形 59"/>
          <p:cNvSpPr/>
          <p:nvPr/>
        </p:nvSpPr>
        <p:spPr>
          <a:xfrm>
            <a:off x="5774916" y="5448506"/>
            <a:ext cx="1357322" cy="788806"/>
          </a:xfrm>
          <a:prstGeom prst="homePlate">
            <a:avLst>
              <a:gd name="adj" fmla="val 17028"/>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61" name="TextBox 60"/>
          <p:cNvSpPr txBox="1"/>
          <p:nvPr/>
        </p:nvSpPr>
        <p:spPr>
          <a:xfrm>
            <a:off x="5961475" y="5537000"/>
            <a:ext cx="941283" cy="584775"/>
          </a:xfrm>
          <a:prstGeom prst="rect">
            <a:avLst/>
          </a:prstGeom>
          <a:solidFill>
            <a:schemeClr val="accent5">
              <a:lumMod val="75000"/>
            </a:schemeClr>
          </a:solidFill>
        </p:spPr>
        <p:txBody>
          <a:bodyPr wrap="none" rtlCol="0">
            <a:spAutoFit/>
            <a:scene3d>
              <a:camera prst="orthographicFront"/>
              <a:lightRig rig="threePt" dir="t"/>
            </a:scene3d>
            <a:sp3d extrusionH="57150">
              <a:bevelT w="69850" h="38100" prst="cross"/>
            </a:sp3d>
          </a:bodyPr>
          <a:lstStyle/>
          <a:p>
            <a:pPr algn="ctr"/>
            <a:r>
              <a:rPr lang="zh-CN" altLang="en-US" sz="1600" b="1" dirty="0" smtClean="0">
                <a:solidFill>
                  <a:schemeClr val="bg1"/>
                </a:solidFill>
                <a:latin typeface="微软雅黑" pitchFamily="34" charset="-122"/>
                <a:ea typeface="微软雅黑" pitchFamily="34" charset="-122"/>
              </a:rPr>
              <a:t>广告人</a:t>
            </a:r>
            <a:endParaRPr lang="en-US" altLang="zh-CN" sz="1600" b="1" dirty="0" smtClean="0">
              <a:solidFill>
                <a:schemeClr val="bg1"/>
              </a:solidFill>
              <a:latin typeface="微软雅黑" pitchFamily="34" charset="-122"/>
              <a:ea typeface="微软雅黑" pitchFamily="34" charset="-122"/>
            </a:endParaRPr>
          </a:p>
          <a:p>
            <a:pPr algn="ctr"/>
            <a:r>
              <a:rPr lang="zh-CN" altLang="en-US" sz="1600" b="1" dirty="0" smtClean="0">
                <a:solidFill>
                  <a:schemeClr val="bg1"/>
                </a:solidFill>
                <a:latin typeface="微软雅黑" pitchFamily="34" charset="-122"/>
                <a:ea typeface="微软雅黑" pitchFamily="34" charset="-122"/>
              </a:rPr>
              <a:t>装</a:t>
            </a:r>
            <a:r>
              <a:rPr lang="en-US" altLang="zh-CN" sz="1600" b="1" dirty="0" smtClean="0">
                <a:solidFill>
                  <a:schemeClr val="bg1"/>
                </a:solidFill>
                <a:latin typeface="微软雅黑" pitchFamily="34" charset="-122"/>
                <a:ea typeface="微软雅黑" pitchFamily="34" charset="-122"/>
              </a:rPr>
              <a:t>B</a:t>
            </a:r>
            <a:r>
              <a:rPr lang="zh-CN" altLang="en-US" sz="1600" b="1" dirty="0" smtClean="0">
                <a:solidFill>
                  <a:schemeClr val="bg1"/>
                </a:solidFill>
                <a:latin typeface="微软雅黑" pitchFamily="34" charset="-122"/>
                <a:ea typeface="微软雅黑" pitchFamily="34" charset="-122"/>
              </a:rPr>
              <a:t>指南</a:t>
            </a:r>
            <a:endParaRPr lang="zh-CN" altLang="en-US" sz="1600" b="1" dirty="0">
              <a:solidFill>
                <a:schemeClr val="bg1"/>
              </a:solidFill>
              <a:latin typeface="微软雅黑" pitchFamily="34" charset="-122"/>
              <a:ea typeface="微软雅黑" pitchFamily="34" charset="-122"/>
            </a:endParaRPr>
          </a:p>
        </p:txBody>
      </p:sp>
      <p:sp>
        <p:nvSpPr>
          <p:cNvPr id="58" name="五边形 57"/>
          <p:cNvSpPr/>
          <p:nvPr/>
        </p:nvSpPr>
        <p:spPr>
          <a:xfrm>
            <a:off x="4489032" y="5448506"/>
            <a:ext cx="1357322" cy="788806"/>
          </a:xfrm>
          <a:prstGeom prst="homePlate">
            <a:avLst>
              <a:gd name="adj" fmla="val 17028"/>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59" name="TextBox 58"/>
          <p:cNvSpPr txBox="1"/>
          <p:nvPr/>
        </p:nvSpPr>
        <p:spPr>
          <a:xfrm>
            <a:off x="4545304" y="5581400"/>
            <a:ext cx="1210588" cy="523220"/>
          </a:xfrm>
          <a:prstGeom prst="rect">
            <a:avLst/>
          </a:prstGeom>
          <a:solidFill>
            <a:schemeClr val="accent5">
              <a:lumMod val="75000"/>
            </a:schemeClr>
          </a:solidFill>
        </p:spPr>
        <p:txBody>
          <a:bodyPr wrap="none" rtlCol="0">
            <a:spAutoFit/>
            <a:scene3d>
              <a:camera prst="orthographicFront"/>
              <a:lightRig rig="threePt" dir="t"/>
            </a:scene3d>
            <a:sp3d extrusionH="57150">
              <a:bevelT w="69850" h="38100" prst="cross"/>
            </a:sp3d>
          </a:bodyPr>
          <a:lstStyle/>
          <a:p>
            <a:pPr algn="ctr"/>
            <a:r>
              <a:rPr lang="zh-CN" altLang="en-US" sz="1600" b="1" dirty="0" smtClean="0">
                <a:solidFill>
                  <a:schemeClr val="bg1"/>
                </a:solidFill>
                <a:latin typeface="微软雅黑" pitchFamily="34" charset="-122"/>
                <a:ea typeface="微软雅黑" pitchFamily="34" charset="-122"/>
              </a:rPr>
              <a:t>广告人知道</a:t>
            </a:r>
            <a:endParaRPr lang="en-US" altLang="zh-CN" sz="1600" b="1" dirty="0" smtClean="0">
              <a:solidFill>
                <a:schemeClr val="bg1"/>
              </a:solidFill>
              <a:latin typeface="微软雅黑" pitchFamily="34" charset="-122"/>
              <a:ea typeface="微软雅黑" pitchFamily="34" charset="-122"/>
            </a:endParaRPr>
          </a:p>
          <a:p>
            <a:pPr algn="ctr"/>
            <a:r>
              <a:rPr lang="zh-CN" altLang="en-US" sz="1200" b="1" dirty="0" smtClean="0">
                <a:solidFill>
                  <a:schemeClr val="bg1"/>
                </a:solidFill>
                <a:latin typeface="微软雅黑" pitchFamily="34" charset="-122"/>
                <a:ea typeface="微软雅黑" pitchFamily="34" charset="-122"/>
              </a:rPr>
              <a:t>百科</a:t>
            </a:r>
            <a:endParaRPr lang="zh-CN" altLang="en-US" sz="1200" b="1" dirty="0">
              <a:solidFill>
                <a:schemeClr val="bg1"/>
              </a:solidFill>
              <a:latin typeface="微软雅黑" pitchFamily="34" charset="-122"/>
              <a:ea typeface="微软雅黑" pitchFamily="34" charset="-122"/>
            </a:endParaRPr>
          </a:p>
        </p:txBody>
      </p:sp>
      <p:sp>
        <p:nvSpPr>
          <p:cNvPr id="54" name="五边形 53"/>
          <p:cNvSpPr/>
          <p:nvPr/>
        </p:nvSpPr>
        <p:spPr>
          <a:xfrm>
            <a:off x="3203148" y="5448506"/>
            <a:ext cx="1357322" cy="788806"/>
          </a:xfrm>
          <a:prstGeom prst="homePlate">
            <a:avLst>
              <a:gd name="adj" fmla="val 17028"/>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55" name="TextBox 54"/>
          <p:cNvSpPr txBox="1"/>
          <p:nvPr/>
        </p:nvSpPr>
        <p:spPr>
          <a:xfrm>
            <a:off x="3245352" y="5665808"/>
            <a:ext cx="1210588" cy="338554"/>
          </a:xfrm>
          <a:prstGeom prst="rect">
            <a:avLst/>
          </a:prstGeom>
          <a:solidFill>
            <a:schemeClr val="accent5">
              <a:lumMod val="75000"/>
            </a:schemeClr>
          </a:solidFill>
        </p:spPr>
        <p:txBody>
          <a:bodyPr wrap="none" rtlCol="0">
            <a:spAutoFit/>
            <a:scene3d>
              <a:camera prst="orthographicFront"/>
              <a:lightRig rig="threePt" dir="t"/>
            </a:scene3d>
            <a:sp3d extrusionH="57150">
              <a:bevelT w="69850" h="38100" prst="cross"/>
            </a:sp3d>
          </a:bodyPr>
          <a:lstStyle/>
          <a:p>
            <a:r>
              <a:rPr lang="zh-CN" altLang="en-US" sz="1600" b="1" dirty="0" smtClean="0">
                <a:solidFill>
                  <a:schemeClr val="bg1"/>
                </a:solidFill>
                <a:latin typeface="微软雅黑" pitchFamily="34" charset="-122"/>
                <a:ea typeface="微软雅黑" pitchFamily="34" charset="-122"/>
              </a:rPr>
              <a:t>“防猝死”</a:t>
            </a:r>
            <a:endParaRPr lang="zh-CN" altLang="en-US" sz="1600" b="1" dirty="0">
              <a:solidFill>
                <a:schemeClr val="bg1"/>
              </a:solidFill>
              <a:latin typeface="微软雅黑" pitchFamily="34" charset="-122"/>
              <a:ea typeface="微软雅黑" pitchFamily="34" charset="-122"/>
            </a:endParaRPr>
          </a:p>
        </p:txBody>
      </p:sp>
      <p:sp>
        <p:nvSpPr>
          <p:cNvPr id="50" name="五边形 49"/>
          <p:cNvSpPr/>
          <p:nvPr/>
        </p:nvSpPr>
        <p:spPr>
          <a:xfrm>
            <a:off x="7052838" y="4143380"/>
            <a:ext cx="1357322" cy="781458"/>
          </a:xfrm>
          <a:prstGeom prst="homePlate">
            <a:avLst>
              <a:gd name="adj" fmla="val 17028"/>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8" name="五边形 47"/>
          <p:cNvSpPr/>
          <p:nvPr/>
        </p:nvSpPr>
        <p:spPr>
          <a:xfrm>
            <a:off x="5738818" y="4143380"/>
            <a:ext cx="1357322" cy="781458"/>
          </a:xfrm>
          <a:prstGeom prst="homePlate">
            <a:avLst>
              <a:gd name="adj" fmla="val 17028"/>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6" name="五边形 45"/>
          <p:cNvSpPr/>
          <p:nvPr/>
        </p:nvSpPr>
        <p:spPr>
          <a:xfrm>
            <a:off x="4452934" y="4143380"/>
            <a:ext cx="1357322" cy="781458"/>
          </a:xfrm>
          <a:prstGeom prst="homePlate">
            <a:avLst>
              <a:gd name="adj" fmla="val 17028"/>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4" name="五边形 43"/>
          <p:cNvSpPr/>
          <p:nvPr/>
        </p:nvSpPr>
        <p:spPr>
          <a:xfrm>
            <a:off x="3167050" y="4143380"/>
            <a:ext cx="1357322" cy="781458"/>
          </a:xfrm>
          <a:prstGeom prst="homePlate">
            <a:avLst>
              <a:gd name="adj" fmla="val 17028"/>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0" name="五边形 39"/>
          <p:cNvSpPr/>
          <p:nvPr/>
        </p:nvSpPr>
        <p:spPr>
          <a:xfrm>
            <a:off x="8380926" y="3286124"/>
            <a:ext cx="1357322" cy="785818"/>
          </a:xfrm>
          <a:prstGeom prst="homePlate">
            <a:avLst>
              <a:gd name="adj" fmla="val 17028"/>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8" name="五边形 37"/>
          <p:cNvSpPr/>
          <p:nvPr/>
        </p:nvSpPr>
        <p:spPr>
          <a:xfrm>
            <a:off x="7066906" y="3286124"/>
            <a:ext cx="1357322" cy="785818"/>
          </a:xfrm>
          <a:prstGeom prst="homePlate">
            <a:avLst>
              <a:gd name="adj" fmla="val 17028"/>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6" name="五边形 35"/>
          <p:cNvSpPr/>
          <p:nvPr/>
        </p:nvSpPr>
        <p:spPr>
          <a:xfrm>
            <a:off x="5759255" y="3286124"/>
            <a:ext cx="1357322" cy="785818"/>
          </a:xfrm>
          <a:prstGeom prst="homePlate">
            <a:avLst>
              <a:gd name="adj" fmla="val 17028"/>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4" name="五边形 33"/>
          <p:cNvSpPr/>
          <p:nvPr/>
        </p:nvSpPr>
        <p:spPr>
          <a:xfrm>
            <a:off x="4458205" y="3286124"/>
            <a:ext cx="1357322" cy="785818"/>
          </a:xfrm>
          <a:prstGeom prst="homePlate">
            <a:avLst>
              <a:gd name="adj" fmla="val 17028"/>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4" name="五边形 23"/>
          <p:cNvSpPr/>
          <p:nvPr/>
        </p:nvSpPr>
        <p:spPr>
          <a:xfrm>
            <a:off x="488504" y="5448506"/>
            <a:ext cx="1357322" cy="788806"/>
          </a:xfrm>
          <a:prstGeom prst="homePlate">
            <a:avLst>
              <a:gd name="adj" fmla="val 17028"/>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5" name="五边形 24"/>
          <p:cNvSpPr/>
          <p:nvPr/>
        </p:nvSpPr>
        <p:spPr>
          <a:xfrm>
            <a:off x="452406" y="4143380"/>
            <a:ext cx="1357322" cy="781458"/>
          </a:xfrm>
          <a:prstGeom prst="homePlate">
            <a:avLst>
              <a:gd name="adj" fmla="val 17028"/>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6" name="五边形 25"/>
          <p:cNvSpPr/>
          <p:nvPr/>
        </p:nvSpPr>
        <p:spPr>
          <a:xfrm>
            <a:off x="452406" y="3286124"/>
            <a:ext cx="1357322" cy="785818"/>
          </a:xfrm>
          <a:prstGeom prst="homePlate">
            <a:avLst>
              <a:gd name="adj" fmla="val 17028"/>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7" name="TextBox 26"/>
          <p:cNvSpPr txBox="1"/>
          <p:nvPr/>
        </p:nvSpPr>
        <p:spPr>
          <a:xfrm>
            <a:off x="590011" y="3500438"/>
            <a:ext cx="1005403" cy="338554"/>
          </a:xfrm>
          <a:prstGeom prst="rect">
            <a:avLst/>
          </a:prstGeom>
          <a:solidFill>
            <a:schemeClr val="tx2"/>
          </a:solidFill>
        </p:spPr>
        <p:txBody>
          <a:bodyPr wrap="none" rtlCol="0">
            <a:spAutoFit/>
            <a:scene3d>
              <a:camera prst="orthographicFront"/>
              <a:lightRig rig="threePt" dir="t"/>
            </a:scene3d>
            <a:sp3d extrusionH="57150">
              <a:bevelT w="69850" h="38100" prst="cross"/>
            </a:sp3d>
          </a:bodyPr>
          <a:lstStyle/>
          <a:p>
            <a:r>
              <a:rPr lang="zh-CN" altLang="en-US" sz="1600" b="1" dirty="0" smtClean="0">
                <a:solidFill>
                  <a:schemeClr val="bg1"/>
                </a:solidFill>
                <a:latin typeface="微软雅黑" pitchFamily="34" charset="-122"/>
                <a:ea typeface="微软雅黑" pitchFamily="34" charset="-122"/>
              </a:rPr>
              <a:t>一级阵列</a:t>
            </a:r>
            <a:endParaRPr lang="zh-CN" altLang="en-US" sz="1600" b="1" dirty="0">
              <a:solidFill>
                <a:schemeClr val="bg1"/>
              </a:solidFill>
              <a:latin typeface="微软雅黑" pitchFamily="34" charset="-122"/>
              <a:ea typeface="微软雅黑" pitchFamily="34" charset="-122"/>
            </a:endParaRPr>
          </a:p>
        </p:txBody>
      </p:sp>
      <p:sp>
        <p:nvSpPr>
          <p:cNvPr id="28" name="TextBox 27"/>
          <p:cNvSpPr txBox="1"/>
          <p:nvPr/>
        </p:nvSpPr>
        <p:spPr>
          <a:xfrm>
            <a:off x="619245" y="4381470"/>
            <a:ext cx="1005403" cy="338554"/>
          </a:xfrm>
          <a:prstGeom prst="rect">
            <a:avLst/>
          </a:prstGeom>
          <a:solidFill>
            <a:schemeClr val="tx2">
              <a:lumMod val="60000"/>
              <a:lumOff val="40000"/>
            </a:schemeClr>
          </a:solidFill>
        </p:spPr>
        <p:txBody>
          <a:bodyPr wrap="none" rtlCol="0">
            <a:spAutoFit/>
            <a:scene3d>
              <a:camera prst="orthographicFront"/>
              <a:lightRig rig="threePt" dir="t"/>
            </a:scene3d>
            <a:sp3d extrusionH="57150">
              <a:bevelT w="69850" h="38100" prst="cross"/>
            </a:sp3d>
          </a:bodyPr>
          <a:lstStyle/>
          <a:p>
            <a:r>
              <a:rPr lang="zh-CN" altLang="en-US" sz="1600" b="1" dirty="0">
                <a:solidFill>
                  <a:schemeClr val="bg1"/>
                </a:solidFill>
                <a:latin typeface="微软雅黑" pitchFamily="34" charset="-122"/>
                <a:ea typeface="微软雅黑" pitchFamily="34" charset="-122"/>
              </a:rPr>
              <a:t>二</a:t>
            </a:r>
            <a:r>
              <a:rPr lang="zh-CN" altLang="en-US" sz="1600" b="1" dirty="0" smtClean="0">
                <a:solidFill>
                  <a:schemeClr val="bg1"/>
                </a:solidFill>
                <a:latin typeface="微软雅黑" pitchFamily="34" charset="-122"/>
                <a:ea typeface="微软雅黑" pitchFamily="34" charset="-122"/>
              </a:rPr>
              <a:t>级阵列</a:t>
            </a:r>
            <a:endParaRPr lang="zh-CN" altLang="en-US" sz="1600" b="1" dirty="0">
              <a:solidFill>
                <a:schemeClr val="bg1"/>
              </a:solidFill>
              <a:latin typeface="微软雅黑" pitchFamily="34" charset="-122"/>
              <a:ea typeface="微软雅黑" pitchFamily="34" charset="-122"/>
            </a:endParaRPr>
          </a:p>
        </p:txBody>
      </p:sp>
      <p:sp>
        <p:nvSpPr>
          <p:cNvPr id="29" name="TextBox 28"/>
          <p:cNvSpPr txBox="1"/>
          <p:nvPr/>
        </p:nvSpPr>
        <p:spPr>
          <a:xfrm>
            <a:off x="674682" y="5665808"/>
            <a:ext cx="1005403" cy="338554"/>
          </a:xfrm>
          <a:prstGeom prst="rect">
            <a:avLst/>
          </a:prstGeom>
          <a:solidFill>
            <a:schemeClr val="accent5">
              <a:lumMod val="75000"/>
            </a:schemeClr>
          </a:solidFill>
        </p:spPr>
        <p:txBody>
          <a:bodyPr wrap="none" rtlCol="0">
            <a:spAutoFit/>
            <a:scene3d>
              <a:camera prst="orthographicFront"/>
              <a:lightRig rig="threePt" dir="t"/>
            </a:scene3d>
            <a:sp3d extrusionH="57150">
              <a:bevelT w="69850" h="38100" prst="cross"/>
            </a:sp3d>
          </a:bodyPr>
          <a:lstStyle/>
          <a:p>
            <a:r>
              <a:rPr lang="zh-CN" altLang="en-US" sz="1600" b="1" dirty="0">
                <a:solidFill>
                  <a:schemeClr val="bg1"/>
                </a:solidFill>
                <a:latin typeface="微软雅黑" pitchFamily="34" charset="-122"/>
                <a:ea typeface="微软雅黑" pitchFamily="34" charset="-122"/>
              </a:rPr>
              <a:t>三</a:t>
            </a:r>
            <a:r>
              <a:rPr lang="zh-CN" altLang="en-US" sz="1600" b="1" dirty="0" smtClean="0">
                <a:solidFill>
                  <a:schemeClr val="bg1"/>
                </a:solidFill>
                <a:latin typeface="微软雅黑" pitchFamily="34" charset="-122"/>
                <a:ea typeface="微软雅黑" pitchFamily="34" charset="-122"/>
              </a:rPr>
              <a:t>级阵列</a:t>
            </a:r>
            <a:endParaRPr lang="zh-CN" altLang="en-US" sz="1600" b="1" dirty="0">
              <a:solidFill>
                <a:schemeClr val="bg1"/>
              </a:solidFill>
              <a:latin typeface="微软雅黑" pitchFamily="34" charset="-122"/>
              <a:ea typeface="微软雅黑" pitchFamily="34" charset="-122"/>
            </a:endParaRPr>
          </a:p>
        </p:txBody>
      </p:sp>
      <p:sp>
        <p:nvSpPr>
          <p:cNvPr id="32" name="五边形 31"/>
          <p:cNvSpPr/>
          <p:nvPr/>
        </p:nvSpPr>
        <p:spPr>
          <a:xfrm>
            <a:off x="3167050" y="3286124"/>
            <a:ext cx="1357322" cy="785818"/>
          </a:xfrm>
          <a:prstGeom prst="homePlate">
            <a:avLst>
              <a:gd name="adj" fmla="val 17028"/>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3" name="TextBox 32"/>
          <p:cNvSpPr txBox="1"/>
          <p:nvPr/>
        </p:nvSpPr>
        <p:spPr>
          <a:xfrm>
            <a:off x="3304655" y="3329426"/>
            <a:ext cx="1005403" cy="707886"/>
          </a:xfrm>
          <a:prstGeom prst="rect">
            <a:avLst/>
          </a:prstGeom>
          <a:solidFill>
            <a:schemeClr val="tx2"/>
          </a:solidFill>
        </p:spPr>
        <p:txBody>
          <a:bodyPr wrap="none" rtlCol="0">
            <a:spAutoFit/>
            <a:scene3d>
              <a:camera prst="orthographicFront"/>
              <a:lightRig rig="threePt" dir="t"/>
            </a:scene3d>
            <a:sp3d extrusionH="57150">
              <a:bevelT w="69850" h="38100" prst="cross"/>
            </a:sp3d>
          </a:bodyPr>
          <a:lstStyle/>
          <a:p>
            <a:pPr algn="ctr"/>
            <a:r>
              <a:rPr lang="zh-CN" altLang="en-US" sz="1600" b="1" dirty="0" smtClean="0">
                <a:solidFill>
                  <a:schemeClr val="bg1"/>
                </a:solidFill>
                <a:latin typeface="微软雅黑" pitchFamily="34" charset="-122"/>
                <a:ea typeface="微软雅黑" pitchFamily="34" charset="-122"/>
              </a:rPr>
              <a:t>品牌案例</a:t>
            </a:r>
            <a:endParaRPr lang="en-US" altLang="zh-CN" sz="1600" b="1" dirty="0" smtClean="0">
              <a:solidFill>
                <a:schemeClr val="bg1"/>
              </a:solidFill>
              <a:latin typeface="微软雅黑" pitchFamily="34" charset="-122"/>
              <a:ea typeface="微软雅黑" pitchFamily="34" charset="-122"/>
            </a:endParaRPr>
          </a:p>
          <a:p>
            <a:pPr algn="ctr"/>
            <a:r>
              <a:rPr lang="zh-CN" altLang="en-US" sz="1200" b="1" dirty="0" smtClean="0">
                <a:solidFill>
                  <a:schemeClr val="bg1"/>
                </a:solidFill>
                <a:latin typeface="微软雅黑" pitchFamily="34" charset="-122"/>
                <a:ea typeface="微软雅黑" pitchFamily="34" charset="-122"/>
              </a:rPr>
              <a:t>互动 视觉</a:t>
            </a:r>
            <a:endParaRPr lang="en-US" altLang="zh-CN" sz="1200" b="1" dirty="0" smtClean="0">
              <a:solidFill>
                <a:schemeClr val="bg1"/>
              </a:solidFill>
              <a:latin typeface="微软雅黑" pitchFamily="34" charset="-122"/>
              <a:ea typeface="微软雅黑" pitchFamily="34" charset="-122"/>
            </a:endParaRPr>
          </a:p>
          <a:p>
            <a:pPr algn="ctr"/>
            <a:r>
              <a:rPr lang="zh-CN" altLang="en-US" sz="1200" b="1" dirty="0" smtClean="0">
                <a:solidFill>
                  <a:schemeClr val="bg1"/>
                </a:solidFill>
                <a:latin typeface="微软雅黑" pitchFamily="34" charset="-122"/>
                <a:ea typeface="微软雅黑" pitchFamily="34" charset="-122"/>
              </a:rPr>
              <a:t>公共 社交</a:t>
            </a:r>
            <a:endParaRPr lang="zh-CN" altLang="en-US" sz="1200" b="1" dirty="0">
              <a:solidFill>
                <a:schemeClr val="bg1"/>
              </a:solidFill>
              <a:latin typeface="微软雅黑" pitchFamily="34" charset="-122"/>
              <a:ea typeface="微软雅黑" pitchFamily="34" charset="-122"/>
            </a:endParaRPr>
          </a:p>
        </p:txBody>
      </p:sp>
      <p:sp>
        <p:nvSpPr>
          <p:cNvPr id="30" name="五边形 29"/>
          <p:cNvSpPr/>
          <p:nvPr/>
        </p:nvSpPr>
        <p:spPr>
          <a:xfrm>
            <a:off x="1881166" y="3286124"/>
            <a:ext cx="1357322" cy="785818"/>
          </a:xfrm>
          <a:prstGeom prst="homePlate">
            <a:avLst>
              <a:gd name="adj" fmla="val 17028"/>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1" name="TextBox 30"/>
          <p:cNvSpPr txBox="1"/>
          <p:nvPr/>
        </p:nvSpPr>
        <p:spPr>
          <a:xfrm>
            <a:off x="2018771" y="3329426"/>
            <a:ext cx="1005403" cy="707886"/>
          </a:xfrm>
          <a:prstGeom prst="rect">
            <a:avLst/>
          </a:prstGeom>
          <a:solidFill>
            <a:schemeClr val="tx2"/>
          </a:solidFill>
        </p:spPr>
        <p:txBody>
          <a:bodyPr wrap="none" rtlCol="0">
            <a:spAutoFit/>
            <a:scene3d>
              <a:camera prst="orthographicFront"/>
              <a:lightRig rig="threePt" dir="t"/>
            </a:scene3d>
            <a:sp3d extrusionH="57150">
              <a:bevelT w="69850" h="38100" prst="cross"/>
            </a:sp3d>
          </a:bodyPr>
          <a:lstStyle/>
          <a:p>
            <a:pPr algn="ctr"/>
            <a:r>
              <a:rPr lang="zh-CN" altLang="en-US" sz="1600" b="1" dirty="0" smtClean="0">
                <a:solidFill>
                  <a:schemeClr val="bg1"/>
                </a:solidFill>
                <a:latin typeface="微软雅黑" pitchFamily="34" charset="-122"/>
                <a:ea typeface="微软雅黑" pitchFamily="34" charset="-122"/>
              </a:rPr>
              <a:t>整合资讯</a:t>
            </a:r>
            <a:endParaRPr lang="en-US" altLang="zh-CN" sz="1600" b="1" dirty="0" smtClean="0">
              <a:solidFill>
                <a:schemeClr val="bg1"/>
              </a:solidFill>
              <a:latin typeface="微软雅黑" pitchFamily="34" charset="-122"/>
              <a:ea typeface="微软雅黑" pitchFamily="34" charset="-122"/>
            </a:endParaRPr>
          </a:p>
          <a:p>
            <a:pPr algn="ctr"/>
            <a:r>
              <a:rPr lang="zh-CN" altLang="en-US" sz="1200" b="1" dirty="0" smtClean="0">
                <a:solidFill>
                  <a:schemeClr val="bg1"/>
                </a:solidFill>
                <a:latin typeface="微软雅黑" pitchFamily="34" charset="-122"/>
                <a:ea typeface="微软雅黑" pitchFamily="34" charset="-122"/>
              </a:rPr>
              <a:t>互动 公共</a:t>
            </a:r>
            <a:endParaRPr lang="en-US" altLang="zh-CN" sz="1200" b="1" dirty="0" smtClean="0">
              <a:solidFill>
                <a:schemeClr val="bg1"/>
              </a:solidFill>
              <a:latin typeface="微软雅黑" pitchFamily="34" charset="-122"/>
              <a:ea typeface="微软雅黑" pitchFamily="34" charset="-122"/>
            </a:endParaRPr>
          </a:p>
          <a:p>
            <a:pPr algn="ctr"/>
            <a:r>
              <a:rPr lang="zh-CN" altLang="en-US" sz="1200" b="1" dirty="0" smtClean="0">
                <a:solidFill>
                  <a:schemeClr val="bg1"/>
                </a:solidFill>
                <a:latin typeface="微软雅黑" pitchFamily="34" charset="-122"/>
                <a:ea typeface="微软雅黑" pitchFamily="34" charset="-122"/>
              </a:rPr>
              <a:t>视觉 社交</a:t>
            </a:r>
            <a:endParaRPr lang="zh-CN" altLang="en-US" sz="1200" b="1" dirty="0">
              <a:solidFill>
                <a:schemeClr val="bg1"/>
              </a:solidFill>
              <a:latin typeface="微软雅黑" pitchFamily="34" charset="-122"/>
              <a:ea typeface="微软雅黑" pitchFamily="34" charset="-122"/>
            </a:endParaRPr>
          </a:p>
        </p:txBody>
      </p:sp>
      <p:sp>
        <p:nvSpPr>
          <p:cNvPr id="35" name="TextBox 34"/>
          <p:cNvSpPr txBox="1"/>
          <p:nvPr/>
        </p:nvSpPr>
        <p:spPr>
          <a:xfrm>
            <a:off x="4652082" y="3329426"/>
            <a:ext cx="936283" cy="707886"/>
          </a:xfrm>
          <a:prstGeom prst="rect">
            <a:avLst/>
          </a:prstGeom>
          <a:solidFill>
            <a:schemeClr val="tx2"/>
          </a:solidFill>
        </p:spPr>
        <p:txBody>
          <a:bodyPr wrap="none" rtlCol="0">
            <a:spAutoFit/>
            <a:scene3d>
              <a:camera prst="orthographicFront"/>
              <a:lightRig rig="threePt" dir="t"/>
            </a:scene3d>
            <a:sp3d extrusionH="57150">
              <a:bevelT w="69850" h="38100" prst="cross"/>
            </a:sp3d>
          </a:bodyPr>
          <a:lstStyle/>
          <a:p>
            <a:pPr algn="ctr"/>
            <a:r>
              <a:rPr lang="zh-CN" altLang="en-US" sz="1600" b="1" dirty="0" smtClean="0">
                <a:solidFill>
                  <a:schemeClr val="bg1"/>
                </a:solidFill>
                <a:latin typeface="微软雅黑" pitchFamily="34" charset="-122"/>
                <a:ea typeface="微软雅黑" pitchFamily="34" charset="-122"/>
              </a:rPr>
              <a:t>对话</a:t>
            </a:r>
            <a:endParaRPr lang="en-US" altLang="zh-CN" sz="1600" b="1" dirty="0" smtClean="0">
              <a:solidFill>
                <a:schemeClr val="bg1"/>
              </a:solidFill>
              <a:latin typeface="微软雅黑" pitchFamily="34" charset="-122"/>
              <a:ea typeface="微软雅黑" pitchFamily="34" charset="-122"/>
            </a:endParaRPr>
          </a:p>
          <a:p>
            <a:pPr algn="ctr"/>
            <a:r>
              <a:rPr lang="en-US" altLang="zh-CN" sz="1200" b="1" dirty="0" smtClean="0">
                <a:solidFill>
                  <a:schemeClr val="bg1"/>
                </a:solidFill>
                <a:latin typeface="微软雅黑" pitchFamily="34" charset="-122"/>
                <a:ea typeface="微软雅黑" pitchFamily="34" charset="-122"/>
              </a:rPr>
              <a:t>SER</a:t>
            </a:r>
          </a:p>
          <a:p>
            <a:pPr algn="ctr"/>
            <a:r>
              <a:rPr lang="en-US" altLang="zh-CN" sz="1200" b="1" dirty="0" smtClean="0">
                <a:solidFill>
                  <a:schemeClr val="bg1"/>
                </a:solidFill>
                <a:latin typeface="微软雅黑" pitchFamily="34" charset="-122"/>
                <a:ea typeface="微软雅黑" pitchFamily="34" charset="-122"/>
              </a:rPr>
              <a:t>MESSAGE</a:t>
            </a:r>
          </a:p>
        </p:txBody>
      </p:sp>
      <p:sp>
        <p:nvSpPr>
          <p:cNvPr id="37" name="TextBox 36"/>
          <p:cNvSpPr txBox="1"/>
          <p:nvPr/>
        </p:nvSpPr>
        <p:spPr>
          <a:xfrm>
            <a:off x="5953132" y="3329426"/>
            <a:ext cx="936282" cy="707886"/>
          </a:xfrm>
          <a:prstGeom prst="rect">
            <a:avLst/>
          </a:prstGeom>
          <a:solidFill>
            <a:schemeClr val="tx2"/>
          </a:solidFill>
        </p:spPr>
        <p:txBody>
          <a:bodyPr wrap="none" rtlCol="0">
            <a:spAutoFit/>
            <a:scene3d>
              <a:camera prst="orthographicFront"/>
              <a:lightRig rig="threePt" dir="t"/>
            </a:scene3d>
            <a:sp3d extrusionH="57150">
              <a:bevelT w="69850" h="38100" prst="cross"/>
            </a:sp3d>
          </a:bodyPr>
          <a:lstStyle/>
          <a:p>
            <a:pPr algn="ctr"/>
            <a:r>
              <a:rPr lang="zh-CN" altLang="en-US" sz="1600" b="1" dirty="0" smtClean="0">
                <a:solidFill>
                  <a:schemeClr val="bg1"/>
                </a:solidFill>
                <a:latin typeface="微软雅黑" pitchFamily="34" charset="-122"/>
                <a:ea typeface="微软雅黑" pitchFamily="34" charset="-122"/>
              </a:rPr>
              <a:t>招聘</a:t>
            </a:r>
            <a:endParaRPr lang="en-US" altLang="zh-CN" sz="1600" b="1" dirty="0" smtClean="0">
              <a:solidFill>
                <a:schemeClr val="bg1"/>
              </a:solidFill>
              <a:latin typeface="微软雅黑" pitchFamily="34" charset="-122"/>
              <a:ea typeface="微软雅黑" pitchFamily="34" charset="-122"/>
            </a:endParaRPr>
          </a:p>
          <a:p>
            <a:pPr algn="ctr"/>
            <a:r>
              <a:rPr lang="en-US" altLang="zh-CN" sz="1200" b="1" dirty="0" smtClean="0">
                <a:solidFill>
                  <a:schemeClr val="bg1"/>
                </a:solidFill>
                <a:latin typeface="微软雅黑" pitchFamily="34" charset="-122"/>
                <a:ea typeface="微软雅黑" pitchFamily="34" charset="-122"/>
              </a:rPr>
              <a:t>LBS</a:t>
            </a:r>
          </a:p>
          <a:p>
            <a:pPr algn="ctr"/>
            <a:r>
              <a:rPr lang="en-US" altLang="zh-CN" sz="1200" b="1" dirty="0" smtClean="0">
                <a:solidFill>
                  <a:schemeClr val="bg1"/>
                </a:solidFill>
                <a:latin typeface="微软雅黑" pitchFamily="34" charset="-122"/>
                <a:ea typeface="微软雅黑" pitchFamily="34" charset="-122"/>
              </a:rPr>
              <a:t>MESSAGE</a:t>
            </a:r>
          </a:p>
        </p:txBody>
      </p:sp>
      <p:sp>
        <p:nvSpPr>
          <p:cNvPr id="39" name="TextBox 38"/>
          <p:cNvSpPr txBox="1"/>
          <p:nvPr/>
        </p:nvSpPr>
        <p:spPr>
          <a:xfrm>
            <a:off x="7260783" y="3329426"/>
            <a:ext cx="936282" cy="707886"/>
          </a:xfrm>
          <a:prstGeom prst="rect">
            <a:avLst/>
          </a:prstGeom>
          <a:solidFill>
            <a:schemeClr val="tx2"/>
          </a:solidFill>
        </p:spPr>
        <p:txBody>
          <a:bodyPr wrap="none" rtlCol="0">
            <a:spAutoFit/>
            <a:scene3d>
              <a:camera prst="orthographicFront"/>
              <a:lightRig rig="threePt" dir="t"/>
            </a:scene3d>
            <a:sp3d extrusionH="57150">
              <a:bevelT w="69850" h="38100" prst="cross"/>
            </a:sp3d>
          </a:bodyPr>
          <a:lstStyle/>
          <a:p>
            <a:pPr algn="ctr"/>
            <a:r>
              <a:rPr lang="zh-CN" altLang="en-US" sz="1600" b="1" dirty="0" smtClean="0">
                <a:solidFill>
                  <a:schemeClr val="bg1"/>
                </a:solidFill>
                <a:latin typeface="微软雅黑" pitchFamily="34" charset="-122"/>
                <a:ea typeface="微软雅黑" pitchFamily="34" charset="-122"/>
              </a:rPr>
              <a:t>培训</a:t>
            </a:r>
            <a:endParaRPr lang="en-US" altLang="zh-CN" sz="1600" b="1" dirty="0" smtClean="0">
              <a:solidFill>
                <a:schemeClr val="bg1"/>
              </a:solidFill>
              <a:latin typeface="微软雅黑" pitchFamily="34" charset="-122"/>
              <a:ea typeface="微软雅黑" pitchFamily="34" charset="-122"/>
            </a:endParaRPr>
          </a:p>
          <a:p>
            <a:pPr algn="ctr"/>
            <a:r>
              <a:rPr lang="en-US" altLang="zh-CN" sz="1200" b="1" dirty="0" smtClean="0">
                <a:solidFill>
                  <a:schemeClr val="bg1"/>
                </a:solidFill>
                <a:latin typeface="微软雅黑" pitchFamily="34" charset="-122"/>
                <a:ea typeface="微软雅黑" pitchFamily="34" charset="-122"/>
              </a:rPr>
              <a:t>TRL</a:t>
            </a:r>
          </a:p>
          <a:p>
            <a:pPr algn="ctr"/>
            <a:r>
              <a:rPr lang="en-US" altLang="zh-CN" sz="1200" b="1" dirty="0" smtClean="0">
                <a:solidFill>
                  <a:schemeClr val="bg1"/>
                </a:solidFill>
                <a:latin typeface="微软雅黑" pitchFamily="34" charset="-122"/>
                <a:ea typeface="微软雅黑" pitchFamily="34" charset="-122"/>
              </a:rPr>
              <a:t>MESSAGE</a:t>
            </a:r>
          </a:p>
        </p:txBody>
      </p:sp>
      <p:sp>
        <p:nvSpPr>
          <p:cNvPr id="41" name="TextBox 40"/>
          <p:cNvSpPr txBox="1"/>
          <p:nvPr/>
        </p:nvSpPr>
        <p:spPr>
          <a:xfrm>
            <a:off x="8673279" y="3329426"/>
            <a:ext cx="738215" cy="707886"/>
          </a:xfrm>
          <a:prstGeom prst="rect">
            <a:avLst/>
          </a:prstGeom>
          <a:solidFill>
            <a:schemeClr val="tx2"/>
          </a:solidFill>
        </p:spPr>
        <p:txBody>
          <a:bodyPr wrap="none" rtlCol="0">
            <a:spAutoFit/>
            <a:scene3d>
              <a:camera prst="orthographicFront"/>
              <a:lightRig rig="threePt" dir="t"/>
            </a:scene3d>
            <a:sp3d extrusionH="57150">
              <a:bevelT w="69850" h="38100" prst="cross"/>
            </a:sp3d>
          </a:bodyPr>
          <a:lstStyle/>
          <a:p>
            <a:pPr algn="ctr"/>
            <a:r>
              <a:rPr lang="zh-CN" altLang="en-US" sz="1600" b="1" dirty="0" smtClean="0">
                <a:solidFill>
                  <a:schemeClr val="bg1"/>
                </a:solidFill>
                <a:latin typeface="微软雅黑" pitchFamily="34" charset="-122"/>
                <a:ea typeface="微软雅黑" pitchFamily="34" charset="-122"/>
              </a:rPr>
              <a:t>收藏</a:t>
            </a:r>
            <a:endParaRPr lang="en-US" altLang="zh-CN" sz="1600" b="1" dirty="0" smtClean="0">
              <a:solidFill>
                <a:schemeClr val="bg1"/>
              </a:solidFill>
              <a:latin typeface="微软雅黑" pitchFamily="34" charset="-122"/>
              <a:ea typeface="微软雅黑" pitchFamily="34" charset="-122"/>
            </a:endParaRPr>
          </a:p>
          <a:p>
            <a:pPr algn="ctr"/>
            <a:r>
              <a:rPr lang="en-US" altLang="zh-CN" sz="1200" b="1" dirty="0" smtClean="0">
                <a:solidFill>
                  <a:schemeClr val="bg1"/>
                </a:solidFill>
                <a:latin typeface="微软雅黑" pitchFamily="34" charset="-122"/>
                <a:ea typeface="微软雅黑" pitchFamily="34" charset="-122"/>
              </a:rPr>
              <a:t>SAVE</a:t>
            </a:r>
          </a:p>
          <a:p>
            <a:pPr algn="ctr"/>
            <a:r>
              <a:rPr lang="en-US" altLang="zh-CN" sz="1200" b="1" dirty="0" smtClean="0">
                <a:solidFill>
                  <a:schemeClr val="bg1"/>
                </a:solidFill>
                <a:latin typeface="微软雅黑" pitchFamily="34" charset="-122"/>
                <a:ea typeface="微软雅黑" pitchFamily="34" charset="-122"/>
              </a:rPr>
              <a:t>CLOUD</a:t>
            </a:r>
          </a:p>
        </p:txBody>
      </p:sp>
      <p:sp>
        <p:nvSpPr>
          <p:cNvPr id="42" name="五边形 41"/>
          <p:cNvSpPr/>
          <p:nvPr/>
        </p:nvSpPr>
        <p:spPr>
          <a:xfrm>
            <a:off x="1880068" y="4143380"/>
            <a:ext cx="1357322" cy="781458"/>
          </a:xfrm>
          <a:prstGeom prst="homePlate">
            <a:avLst>
              <a:gd name="adj" fmla="val 17028"/>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3" name="TextBox 42"/>
          <p:cNvSpPr txBox="1"/>
          <p:nvPr/>
        </p:nvSpPr>
        <p:spPr>
          <a:xfrm>
            <a:off x="2214825" y="4381470"/>
            <a:ext cx="595035" cy="338554"/>
          </a:xfrm>
          <a:prstGeom prst="rect">
            <a:avLst/>
          </a:prstGeom>
          <a:solidFill>
            <a:schemeClr val="tx2">
              <a:lumMod val="60000"/>
              <a:lumOff val="40000"/>
            </a:schemeClr>
          </a:solidFill>
        </p:spPr>
        <p:txBody>
          <a:bodyPr wrap="none" rtlCol="0">
            <a:spAutoFit/>
            <a:scene3d>
              <a:camera prst="orthographicFront"/>
              <a:lightRig rig="threePt" dir="t"/>
            </a:scene3d>
            <a:sp3d extrusionH="57150">
              <a:bevelT w="69850" h="38100" prst="cross"/>
            </a:sp3d>
          </a:bodyPr>
          <a:lstStyle/>
          <a:p>
            <a:r>
              <a:rPr lang="zh-CN" altLang="en-US" sz="1600" b="1" dirty="0" smtClean="0">
                <a:solidFill>
                  <a:schemeClr val="bg1"/>
                </a:solidFill>
                <a:latin typeface="微软雅黑" pitchFamily="34" charset="-122"/>
                <a:ea typeface="微软雅黑" pitchFamily="34" charset="-122"/>
              </a:rPr>
              <a:t>活动</a:t>
            </a:r>
            <a:endParaRPr lang="zh-CN" altLang="en-US" sz="1600" b="1" dirty="0">
              <a:solidFill>
                <a:schemeClr val="bg1"/>
              </a:solidFill>
              <a:latin typeface="微软雅黑" pitchFamily="34" charset="-122"/>
              <a:ea typeface="微软雅黑" pitchFamily="34" charset="-122"/>
            </a:endParaRPr>
          </a:p>
        </p:txBody>
      </p:sp>
      <p:sp>
        <p:nvSpPr>
          <p:cNvPr id="45" name="TextBox 44"/>
          <p:cNvSpPr txBox="1"/>
          <p:nvPr/>
        </p:nvSpPr>
        <p:spPr>
          <a:xfrm>
            <a:off x="3529943" y="4381470"/>
            <a:ext cx="595035" cy="338554"/>
          </a:xfrm>
          <a:prstGeom prst="rect">
            <a:avLst/>
          </a:prstGeom>
          <a:solidFill>
            <a:schemeClr val="tx2">
              <a:lumMod val="60000"/>
              <a:lumOff val="40000"/>
            </a:schemeClr>
          </a:solidFill>
        </p:spPr>
        <p:txBody>
          <a:bodyPr wrap="none" rtlCol="0">
            <a:spAutoFit/>
            <a:scene3d>
              <a:camera prst="orthographicFront"/>
              <a:lightRig rig="threePt" dir="t"/>
            </a:scene3d>
            <a:sp3d extrusionH="57150">
              <a:bevelT w="69850" h="38100" prst="cross"/>
            </a:sp3d>
          </a:bodyPr>
          <a:lstStyle/>
          <a:p>
            <a:r>
              <a:rPr lang="zh-CN" altLang="en-US" sz="1600" b="1" dirty="0" smtClean="0">
                <a:solidFill>
                  <a:schemeClr val="bg1"/>
                </a:solidFill>
                <a:latin typeface="微软雅黑" pitchFamily="34" charset="-122"/>
                <a:ea typeface="微软雅黑" pitchFamily="34" charset="-122"/>
              </a:rPr>
              <a:t>签到</a:t>
            </a:r>
            <a:endParaRPr lang="zh-CN" altLang="en-US" sz="1600" b="1" dirty="0">
              <a:solidFill>
                <a:schemeClr val="bg1"/>
              </a:solidFill>
              <a:latin typeface="微软雅黑" pitchFamily="34" charset="-122"/>
              <a:ea typeface="微软雅黑" pitchFamily="34" charset="-122"/>
            </a:endParaRPr>
          </a:p>
        </p:txBody>
      </p:sp>
      <p:sp>
        <p:nvSpPr>
          <p:cNvPr id="47" name="TextBox 46"/>
          <p:cNvSpPr txBox="1"/>
          <p:nvPr/>
        </p:nvSpPr>
        <p:spPr>
          <a:xfrm>
            <a:off x="4723520" y="4381470"/>
            <a:ext cx="800219" cy="338554"/>
          </a:xfrm>
          <a:prstGeom prst="rect">
            <a:avLst/>
          </a:prstGeom>
          <a:solidFill>
            <a:schemeClr val="tx2">
              <a:lumMod val="60000"/>
              <a:lumOff val="40000"/>
            </a:schemeClr>
          </a:solidFill>
        </p:spPr>
        <p:txBody>
          <a:bodyPr wrap="none" rtlCol="0">
            <a:spAutoFit/>
            <a:scene3d>
              <a:camera prst="orthographicFront"/>
              <a:lightRig rig="threePt" dir="t"/>
            </a:scene3d>
            <a:sp3d extrusionH="57150">
              <a:bevelT w="69850" h="38100" prst="cross"/>
            </a:sp3d>
          </a:bodyPr>
          <a:lstStyle/>
          <a:p>
            <a:r>
              <a:rPr lang="zh-CN" altLang="en-US" sz="1600" b="1" dirty="0" smtClean="0">
                <a:solidFill>
                  <a:schemeClr val="bg1"/>
                </a:solidFill>
                <a:latin typeface="微软雅黑" pitchFamily="34" charset="-122"/>
                <a:ea typeface="微软雅黑" pitchFamily="34" charset="-122"/>
              </a:rPr>
              <a:t>飞机稿</a:t>
            </a:r>
            <a:endParaRPr lang="zh-CN" altLang="en-US" sz="1600" b="1" dirty="0">
              <a:solidFill>
                <a:schemeClr val="bg1"/>
              </a:solidFill>
              <a:latin typeface="微软雅黑" pitchFamily="34" charset="-122"/>
              <a:ea typeface="微软雅黑" pitchFamily="34" charset="-122"/>
            </a:endParaRPr>
          </a:p>
        </p:txBody>
      </p:sp>
      <p:sp>
        <p:nvSpPr>
          <p:cNvPr id="49" name="TextBox 48"/>
          <p:cNvSpPr txBox="1"/>
          <p:nvPr/>
        </p:nvSpPr>
        <p:spPr>
          <a:xfrm>
            <a:off x="6107880" y="4381470"/>
            <a:ext cx="595035" cy="338554"/>
          </a:xfrm>
          <a:prstGeom prst="rect">
            <a:avLst/>
          </a:prstGeom>
          <a:solidFill>
            <a:schemeClr val="tx2">
              <a:lumMod val="60000"/>
              <a:lumOff val="40000"/>
            </a:schemeClr>
          </a:solidFill>
        </p:spPr>
        <p:txBody>
          <a:bodyPr wrap="none" rtlCol="0">
            <a:spAutoFit/>
            <a:scene3d>
              <a:camera prst="orthographicFront"/>
              <a:lightRig rig="threePt" dir="t"/>
            </a:scene3d>
            <a:sp3d extrusionH="57150">
              <a:bevelT w="69850" h="38100" prst="cross"/>
            </a:sp3d>
          </a:bodyPr>
          <a:lstStyle/>
          <a:p>
            <a:r>
              <a:rPr lang="zh-CN" altLang="en-US" sz="1600" b="1" dirty="0" smtClean="0">
                <a:solidFill>
                  <a:schemeClr val="bg1"/>
                </a:solidFill>
                <a:latin typeface="微软雅黑" pitchFamily="34" charset="-122"/>
                <a:ea typeface="微软雅黑" pitchFamily="34" charset="-122"/>
              </a:rPr>
              <a:t>找人</a:t>
            </a:r>
            <a:endParaRPr lang="zh-CN" altLang="en-US" sz="1600" b="1" dirty="0">
              <a:solidFill>
                <a:schemeClr val="bg1"/>
              </a:solidFill>
              <a:latin typeface="微软雅黑" pitchFamily="34" charset="-122"/>
              <a:ea typeface="微软雅黑" pitchFamily="34" charset="-122"/>
            </a:endParaRPr>
          </a:p>
        </p:txBody>
      </p:sp>
      <p:sp>
        <p:nvSpPr>
          <p:cNvPr id="51" name="TextBox 50"/>
          <p:cNvSpPr txBox="1"/>
          <p:nvPr/>
        </p:nvSpPr>
        <p:spPr>
          <a:xfrm>
            <a:off x="7421900" y="4381470"/>
            <a:ext cx="595035" cy="338554"/>
          </a:xfrm>
          <a:prstGeom prst="rect">
            <a:avLst/>
          </a:prstGeom>
          <a:solidFill>
            <a:schemeClr val="tx2">
              <a:lumMod val="60000"/>
              <a:lumOff val="40000"/>
            </a:schemeClr>
          </a:solidFill>
        </p:spPr>
        <p:txBody>
          <a:bodyPr wrap="none" rtlCol="0">
            <a:spAutoFit/>
            <a:scene3d>
              <a:camera prst="orthographicFront"/>
              <a:lightRig rig="threePt" dir="t"/>
            </a:scene3d>
            <a:sp3d extrusionH="57150">
              <a:bevelT w="69850" h="38100" prst="cross"/>
            </a:sp3d>
          </a:bodyPr>
          <a:lstStyle/>
          <a:p>
            <a:r>
              <a:rPr lang="zh-CN" altLang="en-US" sz="1600" b="1" dirty="0" smtClean="0">
                <a:solidFill>
                  <a:schemeClr val="bg1"/>
                </a:solidFill>
                <a:latin typeface="微软雅黑" pitchFamily="34" charset="-122"/>
                <a:ea typeface="微软雅黑" pitchFamily="34" charset="-122"/>
              </a:rPr>
              <a:t>认证</a:t>
            </a:r>
            <a:endParaRPr lang="zh-CN" altLang="en-US" sz="1600" b="1" dirty="0">
              <a:solidFill>
                <a:schemeClr val="bg1"/>
              </a:solidFill>
              <a:latin typeface="微软雅黑" pitchFamily="34" charset="-122"/>
              <a:ea typeface="微软雅黑" pitchFamily="34" charset="-122"/>
            </a:endParaRPr>
          </a:p>
        </p:txBody>
      </p:sp>
      <p:sp>
        <p:nvSpPr>
          <p:cNvPr id="52" name="五边形 51"/>
          <p:cNvSpPr/>
          <p:nvPr/>
        </p:nvSpPr>
        <p:spPr>
          <a:xfrm>
            <a:off x="1917264" y="5448506"/>
            <a:ext cx="1357322" cy="788806"/>
          </a:xfrm>
          <a:prstGeom prst="homePlate">
            <a:avLst>
              <a:gd name="adj" fmla="val 17028"/>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53" name="TextBox 52"/>
          <p:cNvSpPr txBox="1"/>
          <p:nvPr/>
        </p:nvSpPr>
        <p:spPr>
          <a:xfrm>
            <a:off x="1960566" y="5479630"/>
            <a:ext cx="1210588" cy="707886"/>
          </a:xfrm>
          <a:prstGeom prst="rect">
            <a:avLst/>
          </a:prstGeom>
          <a:solidFill>
            <a:schemeClr val="accent5">
              <a:lumMod val="75000"/>
            </a:schemeClr>
          </a:solidFill>
        </p:spPr>
        <p:txBody>
          <a:bodyPr wrap="none" rtlCol="0">
            <a:spAutoFit/>
            <a:scene3d>
              <a:camera prst="orthographicFront"/>
              <a:lightRig rig="threePt" dir="t"/>
            </a:scene3d>
            <a:sp3d extrusionH="57150">
              <a:bevelT w="69850" h="38100" prst="cross"/>
            </a:sp3d>
          </a:bodyPr>
          <a:lstStyle/>
          <a:p>
            <a:r>
              <a:rPr lang="zh-CN" altLang="en-US" sz="1600" b="1" dirty="0" smtClean="0">
                <a:solidFill>
                  <a:schemeClr val="bg1"/>
                </a:solidFill>
                <a:latin typeface="微软雅黑" pitchFamily="34" charset="-122"/>
                <a:ea typeface="微软雅黑" pitchFamily="34" charset="-122"/>
              </a:rPr>
              <a:t>广告人工具</a:t>
            </a:r>
            <a:endParaRPr lang="en-US" altLang="zh-CN" sz="1600" b="1" dirty="0" smtClean="0">
              <a:solidFill>
                <a:schemeClr val="bg1"/>
              </a:solidFill>
              <a:latin typeface="微软雅黑" pitchFamily="34" charset="-122"/>
              <a:ea typeface="微软雅黑" pitchFamily="34" charset="-122"/>
            </a:endParaRPr>
          </a:p>
          <a:p>
            <a:r>
              <a:rPr lang="zh-CN" altLang="en-US" sz="1200" b="1" dirty="0" smtClean="0">
                <a:solidFill>
                  <a:schemeClr val="bg1"/>
                </a:solidFill>
                <a:latin typeface="微软雅黑" pitchFamily="34" charset="-122"/>
                <a:ea typeface="微软雅黑" pitchFamily="34" charset="-122"/>
              </a:rPr>
              <a:t>问卷  </a:t>
            </a:r>
            <a:r>
              <a:rPr lang="en-US" altLang="zh-CN" sz="1200" b="1" dirty="0" smtClean="0">
                <a:solidFill>
                  <a:schemeClr val="bg1"/>
                </a:solidFill>
                <a:latin typeface="微软雅黑" pitchFamily="34" charset="-122"/>
                <a:ea typeface="微软雅黑" pitchFamily="34" charset="-122"/>
              </a:rPr>
              <a:t>Plan</a:t>
            </a:r>
          </a:p>
          <a:p>
            <a:r>
              <a:rPr lang="zh-CN" altLang="en-US" sz="1200" b="1" dirty="0" smtClean="0">
                <a:solidFill>
                  <a:schemeClr val="bg1"/>
                </a:solidFill>
                <a:latin typeface="微软雅黑" pitchFamily="34" charset="-122"/>
                <a:ea typeface="微软雅黑" pitchFamily="34" charset="-122"/>
              </a:rPr>
              <a:t>合作</a:t>
            </a:r>
            <a:r>
              <a:rPr lang="en-US" altLang="zh-CN" sz="1200" b="1" dirty="0" smtClean="0">
                <a:solidFill>
                  <a:schemeClr val="bg1"/>
                </a:solidFill>
                <a:latin typeface="微软雅黑" pitchFamily="34" charset="-122"/>
                <a:ea typeface="微软雅黑" pitchFamily="34" charset="-122"/>
              </a:rPr>
              <a:t>APP </a:t>
            </a:r>
            <a:r>
              <a:rPr lang="zh-CN" altLang="en-US" sz="1200" b="1" dirty="0" smtClean="0">
                <a:solidFill>
                  <a:schemeClr val="bg1"/>
                </a:solidFill>
                <a:latin typeface="微软雅黑" pitchFamily="34" charset="-122"/>
                <a:ea typeface="微软雅黑" pitchFamily="34" charset="-122"/>
              </a:rPr>
              <a:t>便签</a:t>
            </a:r>
            <a:endParaRPr lang="zh-CN" altLang="en-US" sz="1200" b="1" dirty="0">
              <a:solidFill>
                <a:schemeClr val="bg1"/>
              </a:solidFill>
              <a:latin typeface="微软雅黑" pitchFamily="34" charset="-122"/>
              <a:ea typeface="微软雅黑" pitchFamily="34" charset="-122"/>
            </a:endParaRPr>
          </a:p>
        </p:txBody>
      </p:sp>
      <p:sp>
        <p:nvSpPr>
          <p:cNvPr id="62" name="TextBox 61"/>
          <p:cNvSpPr txBox="1"/>
          <p:nvPr/>
        </p:nvSpPr>
        <p:spPr>
          <a:xfrm>
            <a:off x="560512" y="1857364"/>
            <a:ext cx="5976664" cy="954107"/>
          </a:xfrm>
          <a:prstGeom prst="rect">
            <a:avLst/>
          </a:prstGeom>
          <a:noFill/>
        </p:spPr>
        <p:txBody>
          <a:bodyPr wrap="square" rtlCol="0">
            <a:spAutoFit/>
            <a:scene3d>
              <a:camera prst="orthographicFront"/>
              <a:lightRig rig="threePt" dir="t"/>
            </a:scene3d>
            <a:sp3d extrusionH="57150">
              <a:bevelT w="69850" h="38100" prst="cross"/>
            </a:sp3d>
          </a:bodyPr>
          <a:lstStyle/>
          <a:p>
            <a:r>
              <a:rPr lang="zh-CN" altLang="en-US" sz="2800" b="1" dirty="0" smtClean="0">
                <a:solidFill>
                  <a:srgbClr val="FF0000"/>
                </a:solidFill>
                <a:latin typeface="微软雅黑" pitchFamily="34" charset="-122"/>
                <a:ea typeface="微软雅黑" pitchFamily="34" charset="-122"/>
              </a:rPr>
              <a:t>建议广告门</a:t>
            </a:r>
            <a:r>
              <a:rPr lang="en-US" altLang="zh-CN" sz="2800" b="1" dirty="0" smtClean="0">
                <a:solidFill>
                  <a:srgbClr val="FF0000"/>
                </a:solidFill>
                <a:latin typeface="微软雅黑" pitchFamily="34" charset="-122"/>
                <a:ea typeface="微软雅黑" pitchFamily="34" charset="-122"/>
              </a:rPr>
              <a:t>APP</a:t>
            </a:r>
          </a:p>
          <a:p>
            <a:r>
              <a:rPr lang="zh-CN" altLang="en-US" sz="2800" b="1" dirty="0" smtClean="0">
                <a:solidFill>
                  <a:srgbClr val="FF0000"/>
                </a:solidFill>
                <a:latin typeface="微软雅黑" pitchFamily="34" charset="-122"/>
                <a:ea typeface="微软雅黑" pitchFamily="34" charset="-122"/>
              </a:rPr>
              <a:t>前期开发第一至第二级的功能</a:t>
            </a:r>
            <a:r>
              <a:rPr lang="en-US" altLang="zh-CN" sz="2800" b="1" dirty="0" smtClean="0">
                <a:solidFill>
                  <a:srgbClr val="FF0000"/>
                </a:solidFill>
                <a:latin typeface="微软雅黑" pitchFamily="34" charset="-122"/>
                <a:ea typeface="微软雅黑" pitchFamily="34" charset="-122"/>
              </a:rPr>
              <a:t>/</a:t>
            </a:r>
            <a:r>
              <a:rPr lang="zh-CN" altLang="en-US" sz="2800" b="1" dirty="0">
                <a:solidFill>
                  <a:srgbClr val="FF0000"/>
                </a:solidFill>
                <a:latin typeface="微软雅黑" pitchFamily="34" charset="-122"/>
                <a:ea typeface="微软雅黑" pitchFamily="34" charset="-122"/>
              </a:rPr>
              <a:t>内容</a:t>
            </a:r>
          </a:p>
        </p:txBody>
      </p:sp>
      <p:sp>
        <p:nvSpPr>
          <p:cNvPr id="63" name="矩形 62"/>
          <p:cNvSpPr/>
          <p:nvPr/>
        </p:nvSpPr>
        <p:spPr>
          <a:xfrm>
            <a:off x="560512" y="2852936"/>
            <a:ext cx="7272808" cy="369332"/>
          </a:xfrm>
          <a:prstGeom prst="rect">
            <a:avLst/>
          </a:prstGeom>
        </p:spPr>
        <p:txBody>
          <a:bodyPr wrap="square">
            <a:spAutoFit/>
            <a:scene3d>
              <a:camera prst="orthographicFront"/>
              <a:lightRig rig="threePt" dir="t"/>
            </a:scene3d>
            <a:sp3d extrusionH="57150">
              <a:bevelT w="69850" h="38100" prst="cross"/>
            </a:sp3d>
          </a:bodyPr>
          <a:lstStyle/>
          <a:p>
            <a:r>
              <a:rPr lang="zh-CN" altLang="en-US" b="1" dirty="0" smtClean="0">
                <a:latin typeface="微软雅黑" pitchFamily="34" charset="-122"/>
                <a:ea typeface="微软雅黑" pitchFamily="34" charset="-122"/>
              </a:rPr>
              <a:t>前期开发     *二级开发在一级完成一个月之后，每半个月更新</a:t>
            </a:r>
            <a:endParaRPr lang="zh-CN" altLang="en-US" b="1" dirty="0">
              <a:latin typeface="微软雅黑" pitchFamily="34" charset="-122"/>
              <a:ea typeface="微软雅黑" pitchFamily="34" charset="-122"/>
            </a:endParaRPr>
          </a:p>
        </p:txBody>
      </p:sp>
      <p:sp>
        <p:nvSpPr>
          <p:cNvPr id="64" name="矩形 63"/>
          <p:cNvSpPr/>
          <p:nvPr/>
        </p:nvSpPr>
        <p:spPr>
          <a:xfrm>
            <a:off x="524414" y="5075892"/>
            <a:ext cx="1332242" cy="369332"/>
          </a:xfrm>
          <a:prstGeom prst="rect">
            <a:avLst/>
          </a:prstGeom>
        </p:spPr>
        <p:txBody>
          <a:bodyPr wrap="square">
            <a:spAutoFit/>
            <a:scene3d>
              <a:camera prst="orthographicFront"/>
              <a:lightRig rig="threePt" dir="t"/>
            </a:scene3d>
            <a:sp3d extrusionH="57150">
              <a:bevelT w="69850" h="38100" prst="cross"/>
            </a:sp3d>
          </a:bodyPr>
          <a:lstStyle/>
          <a:p>
            <a:r>
              <a:rPr lang="zh-CN" altLang="en-US" b="1" dirty="0" smtClean="0">
                <a:latin typeface="微软雅黑" pitchFamily="34" charset="-122"/>
                <a:ea typeface="微软雅黑" pitchFamily="34" charset="-122"/>
              </a:rPr>
              <a:t>中期开发 </a:t>
            </a:r>
            <a:endParaRPr lang="zh-CN" altLang="en-US"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53030" y="428604"/>
            <a:ext cx="3857652" cy="60007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952604" y="5986700"/>
            <a:ext cx="3643338" cy="414334"/>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2043813" y="6033472"/>
            <a:ext cx="595035" cy="338554"/>
          </a:xfrm>
          <a:prstGeom prst="rect">
            <a:avLst/>
          </a:prstGeom>
          <a:noFill/>
        </p:spPr>
        <p:txBody>
          <a:bodyPr wrap="none" rtlCol="0">
            <a:spAutoFit/>
            <a:scene3d>
              <a:camera prst="orthographicFront"/>
              <a:lightRig rig="threePt" dir="t"/>
            </a:scene3d>
            <a:sp3d extrusionH="57150">
              <a:bevelT w="69850" h="38100" prst="cross"/>
            </a:sp3d>
          </a:bodyPr>
          <a:lstStyle/>
          <a:p>
            <a:r>
              <a:rPr lang="zh-CN" altLang="en-US" sz="1600" b="1" dirty="0" smtClean="0">
                <a:solidFill>
                  <a:schemeClr val="bg1"/>
                </a:solidFill>
                <a:latin typeface="微软雅黑" pitchFamily="34" charset="-122"/>
                <a:ea typeface="微软雅黑" pitchFamily="34" charset="-122"/>
              </a:rPr>
              <a:t>本地</a:t>
            </a:r>
            <a:endParaRPr lang="zh-CN" altLang="en-US" sz="1600" b="1" dirty="0">
              <a:solidFill>
                <a:schemeClr val="bg1"/>
              </a:solidFill>
              <a:latin typeface="微软雅黑" pitchFamily="34" charset="-122"/>
              <a:ea typeface="微软雅黑" pitchFamily="34" charset="-122"/>
            </a:endParaRPr>
          </a:p>
        </p:txBody>
      </p:sp>
      <p:sp>
        <p:nvSpPr>
          <p:cNvPr id="7" name="TextBox 6"/>
          <p:cNvSpPr txBox="1"/>
          <p:nvPr/>
        </p:nvSpPr>
        <p:spPr>
          <a:xfrm>
            <a:off x="3043945" y="6033472"/>
            <a:ext cx="595035" cy="338554"/>
          </a:xfrm>
          <a:prstGeom prst="rect">
            <a:avLst/>
          </a:prstGeom>
          <a:noFill/>
        </p:spPr>
        <p:txBody>
          <a:bodyPr wrap="none" rtlCol="0">
            <a:spAutoFit/>
            <a:scene3d>
              <a:camera prst="orthographicFront"/>
              <a:lightRig rig="threePt" dir="t"/>
            </a:scene3d>
            <a:sp3d extrusionH="57150">
              <a:bevelT w="69850" h="38100" prst="cross"/>
            </a:sp3d>
          </a:bodyPr>
          <a:lstStyle/>
          <a:p>
            <a:r>
              <a:rPr lang="zh-CN" altLang="en-US" sz="1600" b="1" dirty="0" smtClean="0">
                <a:solidFill>
                  <a:schemeClr val="bg1"/>
                </a:solidFill>
                <a:latin typeface="微软雅黑" pitchFamily="34" charset="-122"/>
                <a:ea typeface="微软雅黑" pitchFamily="34" charset="-122"/>
              </a:rPr>
              <a:t>栏目</a:t>
            </a:r>
            <a:endParaRPr lang="zh-CN" altLang="en-US" sz="1600" b="1" dirty="0">
              <a:solidFill>
                <a:schemeClr val="bg1"/>
              </a:solidFill>
              <a:latin typeface="微软雅黑" pitchFamily="34" charset="-122"/>
              <a:ea typeface="微软雅黑" pitchFamily="34" charset="-122"/>
            </a:endParaRPr>
          </a:p>
        </p:txBody>
      </p:sp>
      <p:sp>
        <p:nvSpPr>
          <p:cNvPr id="8" name="TextBox 7"/>
          <p:cNvSpPr txBox="1"/>
          <p:nvPr/>
        </p:nvSpPr>
        <p:spPr>
          <a:xfrm>
            <a:off x="4044077" y="6033472"/>
            <a:ext cx="595035" cy="338554"/>
          </a:xfrm>
          <a:prstGeom prst="rect">
            <a:avLst/>
          </a:prstGeom>
          <a:noFill/>
        </p:spPr>
        <p:txBody>
          <a:bodyPr wrap="none" rtlCol="0">
            <a:spAutoFit/>
            <a:scene3d>
              <a:camera prst="orthographicFront"/>
              <a:lightRig rig="threePt" dir="t"/>
            </a:scene3d>
            <a:sp3d extrusionH="57150">
              <a:bevelT w="69850" h="38100" prst="cross"/>
            </a:sp3d>
          </a:bodyPr>
          <a:lstStyle/>
          <a:p>
            <a:r>
              <a:rPr lang="zh-CN" altLang="en-US" sz="1600" b="1" dirty="0" smtClean="0">
                <a:solidFill>
                  <a:schemeClr val="bg1"/>
                </a:solidFill>
                <a:latin typeface="微软雅黑" pitchFamily="34" charset="-122"/>
                <a:ea typeface="微软雅黑" pitchFamily="34" charset="-122"/>
              </a:rPr>
              <a:t>招聘</a:t>
            </a:r>
            <a:endParaRPr lang="zh-CN" altLang="en-US" sz="1600" b="1" dirty="0">
              <a:solidFill>
                <a:schemeClr val="bg1"/>
              </a:solidFill>
              <a:latin typeface="微软雅黑" pitchFamily="34" charset="-122"/>
              <a:ea typeface="微软雅黑" pitchFamily="34" charset="-122"/>
            </a:endParaRPr>
          </a:p>
        </p:txBody>
      </p:sp>
      <p:sp>
        <p:nvSpPr>
          <p:cNvPr id="9" name="TextBox 8"/>
          <p:cNvSpPr txBox="1"/>
          <p:nvPr/>
        </p:nvSpPr>
        <p:spPr>
          <a:xfrm>
            <a:off x="4924864" y="6033472"/>
            <a:ext cx="595035" cy="338554"/>
          </a:xfrm>
          <a:prstGeom prst="rect">
            <a:avLst/>
          </a:prstGeom>
          <a:noFill/>
        </p:spPr>
        <p:txBody>
          <a:bodyPr wrap="none" rtlCol="0">
            <a:spAutoFit/>
            <a:scene3d>
              <a:camera prst="orthographicFront"/>
              <a:lightRig rig="threePt" dir="t"/>
            </a:scene3d>
            <a:sp3d extrusionH="57150">
              <a:bevelT w="69850" h="38100" prst="cross"/>
            </a:sp3d>
          </a:bodyPr>
          <a:lstStyle/>
          <a:p>
            <a:r>
              <a:rPr lang="zh-CN" altLang="en-US" sz="1600" b="1" dirty="0" smtClean="0">
                <a:solidFill>
                  <a:schemeClr val="bg1"/>
                </a:solidFill>
                <a:latin typeface="微软雅黑" pitchFamily="34" charset="-122"/>
                <a:ea typeface="微软雅黑" pitchFamily="34" charset="-122"/>
              </a:rPr>
              <a:t>工具</a:t>
            </a:r>
            <a:endParaRPr lang="zh-CN" altLang="en-US" sz="1600" b="1" dirty="0">
              <a:solidFill>
                <a:schemeClr val="bg1"/>
              </a:solidFill>
              <a:latin typeface="微软雅黑" pitchFamily="34" charset="-122"/>
              <a:ea typeface="微软雅黑" pitchFamily="34" charset="-122"/>
            </a:endParaRPr>
          </a:p>
        </p:txBody>
      </p:sp>
      <p:sp>
        <p:nvSpPr>
          <p:cNvPr id="10" name="矩形 9"/>
          <p:cNvSpPr/>
          <p:nvPr/>
        </p:nvSpPr>
        <p:spPr>
          <a:xfrm>
            <a:off x="1940008" y="3643314"/>
            <a:ext cx="1788856" cy="2286016"/>
          </a:xfrm>
          <a:prstGeom prst="rect">
            <a:avLst/>
          </a:prstGeom>
        </p:spPr>
        <p:style>
          <a:lnRef idx="3">
            <a:schemeClr val="lt1"/>
          </a:lnRef>
          <a:fillRef idx="1">
            <a:schemeClr val="accent1"/>
          </a:fillRef>
          <a:effectRef idx="1">
            <a:schemeClr val="accent1"/>
          </a:effectRef>
          <a:fontRef idx="minor">
            <a:schemeClr val="lt1"/>
          </a:fontRef>
        </p:style>
        <p:txBody>
          <a:bodyPr rtlCol="0" anchor="ctr">
            <a:scene3d>
              <a:camera prst="orthographicFront"/>
              <a:lightRig rig="threePt" dir="t"/>
            </a:scene3d>
            <a:sp3d extrusionH="57150">
              <a:bevelT w="69850" h="38100" prst="cross"/>
            </a:sp3d>
          </a:bodyPr>
          <a:lstStyle/>
          <a:p>
            <a:pPr algn="ctr"/>
            <a:endParaRPr lang="zh-CN" altLang="en-US">
              <a:solidFill>
                <a:schemeClr val="tx1"/>
              </a:solidFill>
            </a:endParaRPr>
          </a:p>
        </p:txBody>
      </p:sp>
      <p:pic>
        <p:nvPicPr>
          <p:cNvPr id="11" name="Picture 3" descr="C:\Users\new\Desktop\飞机.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10220" y="3714752"/>
            <a:ext cx="1377710" cy="1064719"/>
          </a:xfrm>
          <a:prstGeom prst="rect">
            <a:avLst/>
          </a:prstGeom>
          <a:noFill/>
        </p:spPr>
      </p:pic>
      <p:sp>
        <p:nvSpPr>
          <p:cNvPr id="12" name="TextBox 11"/>
          <p:cNvSpPr txBox="1"/>
          <p:nvPr/>
        </p:nvSpPr>
        <p:spPr>
          <a:xfrm>
            <a:off x="2216696" y="4982050"/>
            <a:ext cx="1300356" cy="861774"/>
          </a:xfrm>
          <a:prstGeom prst="rect">
            <a:avLst/>
          </a:prstGeom>
          <a:noFill/>
        </p:spPr>
        <p:txBody>
          <a:bodyPr wrap="none" rtlCol="0">
            <a:spAutoFit/>
            <a:scene3d>
              <a:camera prst="orthographicFront"/>
              <a:lightRig rig="threePt" dir="t"/>
            </a:scene3d>
            <a:sp3d extrusionH="57150">
              <a:bevelT w="69850" h="38100" prst="cross"/>
            </a:sp3d>
          </a:bodyPr>
          <a:lstStyle/>
          <a:p>
            <a:pPr algn="ctr"/>
            <a:r>
              <a:rPr lang="en-US" altLang="zh-CN" b="1" dirty="0" err="1" smtClean="0">
                <a:latin typeface="Helvetica Condensed" pitchFamily="34" charset="0"/>
                <a:ea typeface="微软雅黑" pitchFamily="34" charset="-122"/>
              </a:rPr>
              <a:t>Fei</a:t>
            </a:r>
            <a:r>
              <a:rPr lang="en-US" altLang="zh-CN" b="1" dirty="0" smtClean="0">
                <a:latin typeface="Helvetica Condensed" pitchFamily="34" charset="0"/>
                <a:ea typeface="微软雅黑" pitchFamily="34" charset="-122"/>
              </a:rPr>
              <a:t>   </a:t>
            </a:r>
            <a:r>
              <a:rPr lang="en-US" altLang="zh-CN" b="1" dirty="0" err="1" smtClean="0">
                <a:latin typeface="Helvetica Condensed" pitchFamily="34" charset="0"/>
                <a:ea typeface="微软雅黑" pitchFamily="34" charset="-122"/>
              </a:rPr>
              <a:t>ji</a:t>
            </a:r>
            <a:r>
              <a:rPr lang="en-US" altLang="zh-CN" b="1" dirty="0" smtClean="0">
                <a:latin typeface="Helvetica Condensed" pitchFamily="34" charset="0"/>
                <a:ea typeface="微软雅黑" pitchFamily="34" charset="-122"/>
              </a:rPr>
              <a:t>  </a:t>
            </a:r>
            <a:r>
              <a:rPr lang="en-US" altLang="zh-CN" b="1" dirty="0" err="1" smtClean="0">
                <a:latin typeface="Helvetica Condensed" pitchFamily="34" charset="0"/>
                <a:ea typeface="微软雅黑" pitchFamily="34" charset="-122"/>
              </a:rPr>
              <a:t>gao</a:t>
            </a:r>
            <a:r>
              <a:rPr lang="en-US" altLang="zh-CN" b="1" dirty="0" smtClean="0">
                <a:latin typeface="Helvetica Condensed" pitchFamily="34" charset="0"/>
                <a:ea typeface="微软雅黑" pitchFamily="34" charset="-122"/>
              </a:rPr>
              <a:t> </a:t>
            </a:r>
          </a:p>
          <a:p>
            <a:pPr algn="ctr"/>
            <a:r>
              <a:rPr lang="zh-CN" altLang="en-US" sz="3200" dirty="0" smtClean="0">
                <a:latin typeface="微软雅黑" pitchFamily="34" charset="-122"/>
                <a:ea typeface="微软雅黑" pitchFamily="34" charset="-122"/>
              </a:rPr>
              <a:t>飞机</a:t>
            </a:r>
            <a:endParaRPr lang="en-US" altLang="zh-CN" sz="3200" dirty="0" smtClean="0">
              <a:latin typeface="微软雅黑" pitchFamily="34" charset="-122"/>
              <a:ea typeface="微软雅黑" pitchFamily="34" charset="-122"/>
            </a:endParaRPr>
          </a:p>
        </p:txBody>
      </p:sp>
      <p:sp>
        <p:nvSpPr>
          <p:cNvPr id="13" name="矩形 12"/>
          <p:cNvSpPr/>
          <p:nvPr/>
        </p:nvSpPr>
        <p:spPr>
          <a:xfrm>
            <a:off x="3846041" y="3643314"/>
            <a:ext cx="1721765" cy="2286016"/>
          </a:xfrm>
          <a:prstGeom prst="rect">
            <a:avLst/>
          </a:prstGeom>
          <a:ln w="38100">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chemeClr val="tx1"/>
              </a:solidFill>
            </a:endParaRPr>
          </a:p>
        </p:txBody>
      </p:sp>
      <p:pic>
        <p:nvPicPr>
          <p:cNvPr id="14" name="Picture 2" descr="C:\Users\new\Desktop\灯泡-1.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353360" y="3704315"/>
            <a:ext cx="759084" cy="1153445"/>
          </a:xfrm>
          <a:prstGeom prst="rect">
            <a:avLst/>
          </a:prstGeom>
          <a:noFill/>
        </p:spPr>
      </p:pic>
      <p:sp>
        <p:nvSpPr>
          <p:cNvPr id="15" name="TextBox 14"/>
          <p:cNvSpPr txBox="1"/>
          <p:nvPr/>
        </p:nvSpPr>
        <p:spPr>
          <a:xfrm>
            <a:off x="4205213" y="4965340"/>
            <a:ext cx="1005403" cy="892552"/>
          </a:xfrm>
          <a:prstGeom prst="rect">
            <a:avLst/>
          </a:prstGeom>
          <a:noFill/>
        </p:spPr>
        <p:txBody>
          <a:bodyPr wrap="none" rtlCol="0">
            <a:spAutoFit/>
            <a:scene3d>
              <a:camera prst="orthographicFront"/>
              <a:lightRig rig="threePt" dir="t"/>
            </a:scene3d>
            <a:sp3d extrusionH="57150">
              <a:bevelT w="69850" h="38100" prst="cross"/>
            </a:sp3d>
          </a:bodyPr>
          <a:lstStyle/>
          <a:p>
            <a:pPr algn="ctr"/>
            <a:r>
              <a:rPr lang="en-US" altLang="zh-CN" sz="2000" b="1" dirty="0" smtClean="0">
                <a:latin typeface="Helvetica Condensed" pitchFamily="34" charset="0"/>
                <a:ea typeface="微软雅黑" pitchFamily="34" charset="-122"/>
              </a:rPr>
              <a:t>i</a:t>
            </a:r>
            <a:r>
              <a:rPr lang="en-US" altLang="zh-CN" b="1" dirty="0" smtClean="0">
                <a:latin typeface="Helvetica Condensed" pitchFamily="34" charset="0"/>
                <a:ea typeface="微软雅黑" pitchFamily="34" charset="-122"/>
              </a:rPr>
              <a:t>dea </a:t>
            </a:r>
            <a:endParaRPr lang="en-US" altLang="zh-CN" sz="4400" b="1" dirty="0" smtClean="0">
              <a:latin typeface="微软雅黑" pitchFamily="34" charset="-122"/>
              <a:ea typeface="微软雅黑" pitchFamily="34" charset="-122"/>
            </a:endParaRPr>
          </a:p>
          <a:p>
            <a:pPr algn="ctr"/>
            <a:r>
              <a:rPr lang="zh-CN" altLang="en-US" sz="3200" dirty="0" smtClean="0">
                <a:latin typeface="微软雅黑" pitchFamily="34" charset="-122"/>
                <a:ea typeface="微软雅黑" pitchFamily="34" charset="-122"/>
              </a:rPr>
              <a:t>案例</a:t>
            </a:r>
            <a:endParaRPr lang="en-US" altLang="zh-CN" sz="1200" dirty="0" smtClean="0">
              <a:latin typeface="Helvetica Condensed" pitchFamily="34" charset="0"/>
              <a:ea typeface="微软雅黑" pitchFamily="34" charset="-122"/>
            </a:endParaRPr>
          </a:p>
        </p:txBody>
      </p:sp>
      <p:sp>
        <p:nvSpPr>
          <p:cNvPr id="16" name="矩形 15"/>
          <p:cNvSpPr/>
          <p:nvPr/>
        </p:nvSpPr>
        <p:spPr>
          <a:xfrm>
            <a:off x="4210485" y="2571744"/>
            <a:ext cx="1357322" cy="998174"/>
          </a:xfrm>
          <a:prstGeom prst="rect">
            <a:avLst/>
          </a:prstGeom>
          <a:solidFill>
            <a:srgbClr val="00B050"/>
          </a:solidFill>
          <a:ln w="38100">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chemeClr val="tx1"/>
              </a:solidFill>
            </a:endParaRPr>
          </a:p>
        </p:txBody>
      </p:sp>
      <p:sp>
        <p:nvSpPr>
          <p:cNvPr id="17" name="矩形 16"/>
          <p:cNvSpPr/>
          <p:nvPr/>
        </p:nvSpPr>
        <p:spPr>
          <a:xfrm>
            <a:off x="4587117" y="2629911"/>
            <a:ext cx="552061" cy="523220"/>
          </a:xfrm>
          <a:prstGeom prst="rect">
            <a:avLst/>
          </a:prstGeom>
        </p:spPr>
        <p:txBody>
          <a:bodyPr wrap="square">
            <a:spAutoFit/>
            <a:scene3d>
              <a:camera prst="orthographicFront"/>
              <a:lightRig rig="threePt" dir="t"/>
            </a:scene3d>
            <a:sp3d extrusionH="57150">
              <a:bevelT w="69850" h="38100" prst="cross"/>
            </a:sp3d>
          </a:bodyPr>
          <a:lstStyle/>
          <a:p>
            <a:r>
              <a:rPr lang="zh-CN" altLang="en-US" sz="2800" dirty="0" smtClean="0">
                <a:latin typeface="微软雅黑" pitchFamily="34" charset="-122"/>
                <a:ea typeface="微软雅黑" pitchFamily="34" charset="-122"/>
              </a:rPr>
              <a:t>鲜</a:t>
            </a:r>
            <a:endParaRPr lang="zh-CN" altLang="en-US" sz="2400" dirty="0"/>
          </a:p>
        </p:txBody>
      </p:sp>
      <p:sp>
        <p:nvSpPr>
          <p:cNvPr id="18" name="矩形 17"/>
          <p:cNvSpPr/>
          <p:nvPr/>
        </p:nvSpPr>
        <p:spPr>
          <a:xfrm>
            <a:off x="1946823" y="2573702"/>
            <a:ext cx="2192223" cy="998174"/>
          </a:xfrm>
          <a:prstGeom prst="rect">
            <a:avLst/>
          </a:prstGeom>
          <a:solidFill>
            <a:schemeClr val="accent2">
              <a:lumMod val="75000"/>
            </a:schemeClr>
          </a:solidFill>
          <a:ln w="38100">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solidFill>
                <a:schemeClr val="tx1"/>
              </a:solidFill>
            </a:endParaRPr>
          </a:p>
        </p:txBody>
      </p:sp>
      <p:sp>
        <p:nvSpPr>
          <p:cNvPr id="19" name="矩形 18"/>
          <p:cNvSpPr/>
          <p:nvPr/>
        </p:nvSpPr>
        <p:spPr>
          <a:xfrm>
            <a:off x="1995906" y="2620028"/>
            <a:ext cx="1714512" cy="523220"/>
          </a:xfrm>
          <a:prstGeom prst="rect">
            <a:avLst/>
          </a:prstGeom>
        </p:spPr>
        <p:txBody>
          <a:bodyPr wrap="square">
            <a:spAutoFit/>
            <a:scene3d>
              <a:camera prst="orthographicFront"/>
              <a:lightRig rig="threePt" dir="t"/>
            </a:scene3d>
            <a:sp3d extrusionH="57150">
              <a:bevelT w="69850" h="38100" prst="cross"/>
            </a:sp3d>
          </a:bodyPr>
          <a:lstStyle/>
          <a:p>
            <a:r>
              <a:rPr lang="zh-CN" altLang="en-US" sz="2800" dirty="0" smtClean="0">
                <a:latin typeface="微软雅黑" pitchFamily="34" charset="-122"/>
                <a:ea typeface="微软雅黑" pitchFamily="34" charset="-122"/>
              </a:rPr>
              <a:t>独家专栏</a:t>
            </a:r>
            <a:endParaRPr lang="zh-CN" altLang="en-US" sz="2400" dirty="0"/>
          </a:p>
        </p:txBody>
      </p:sp>
      <p:sp>
        <p:nvSpPr>
          <p:cNvPr id="20" name="TextBox 19"/>
          <p:cNvSpPr txBox="1"/>
          <p:nvPr/>
        </p:nvSpPr>
        <p:spPr>
          <a:xfrm>
            <a:off x="1981839" y="3214686"/>
            <a:ext cx="2157207" cy="285752"/>
          </a:xfrm>
          <a:prstGeom prst="rect">
            <a:avLst/>
          </a:prstGeom>
          <a:noFill/>
        </p:spPr>
        <p:txBody>
          <a:bodyPr wrap="square" rtlCol="0">
            <a:spAutoFit/>
            <a:scene3d>
              <a:camera prst="orthographicFront"/>
              <a:lightRig rig="threePt" dir="t"/>
            </a:scene3d>
            <a:sp3d extrusionH="57150">
              <a:bevelT w="69850" h="38100" prst="cross"/>
            </a:sp3d>
          </a:bodyPr>
          <a:lstStyle/>
          <a:p>
            <a:r>
              <a:rPr lang="zh-CN" altLang="en-US" sz="1200" b="1" dirty="0" smtClean="0">
                <a:solidFill>
                  <a:schemeClr val="bg1"/>
                </a:solidFill>
                <a:latin typeface="微软雅黑" pitchFamily="34" charset="-122"/>
                <a:ea typeface="微软雅黑" pitchFamily="34" charset="-122"/>
              </a:rPr>
              <a:t>一个案例</a:t>
            </a:r>
            <a:r>
              <a:rPr lang="en-US" altLang="zh-CN" sz="1200" b="1" dirty="0" smtClean="0">
                <a:solidFill>
                  <a:schemeClr val="bg1"/>
                </a:solidFill>
                <a:latin typeface="微软雅黑" pitchFamily="34" charset="-122"/>
                <a:ea typeface="微软雅黑" pitchFamily="34" charset="-122"/>
              </a:rPr>
              <a:t>/</a:t>
            </a:r>
            <a:r>
              <a:rPr lang="zh-CN" altLang="en-US" sz="1200" b="1" dirty="0" smtClean="0">
                <a:solidFill>
                  <a:schemeClr val="bg1"/>
                </a:solidFill>
                <a:latin typeface="微软雅黑" pitchFamily="34" charset="-122"/>
                <a:ea typeface="微软雅黑" pitchFamily="34" charset="-122"/>
              </a:rPr>
              <a:t>一张图片</a:t>
            </a:r>
            <a:r>
              <a:rPr lang="en-US" altLang="zh-CN" sz="1200" b="1" dirty="0" smtClean="0">
                <a:solidFill>
                  <a:schemeClr val="bg1"/>
                </a:solidFill>
                <a:latin typeface="微软雅黑" pitchFamily="34" charset="-122"/>
                <a:ea typeface="微软雅黑" pitchFamily="34" charset="-122"/>
              </a:rPr>
              <a:t>/</a:t>
            </a:r>
            <a:r>
              <a:rPr lang="zh-CN" altLang="en-US" sz="1200" b="1" dirty="0" smtClean="0">
                <a:solidFill>
                  <a:schemeClr val="bg1"/>
                </a:solidFill>
                <a:latin typeface="微软雅黑" pitchFamily="34" charset="-122"/>
                <a:ea typeface="微软雅黑" pitchFamily="34" charset="-122"/>
              </a:rPr>
              <a:t>一个评论</a:t>
            </a:r>
            <a:endParaRPr lang="zh-CN" altLang="en-US" sz="1200" b="1" dirty="0">
              <a:solidFill>
                <a:schemeClr val="bg1"/>
              </a:solidFill>
              <a:latin typeface="微软雅黑" pitchFamily="34" charset="-122"/>
              <a:ea typeface="微软雅黑" pitchFamily="34" charset="-122"/>
            </a:endParaRPr>
          </a:p>
        </p:txBody>
      </p:sp>
      <p:sp>
        <p:nvSpPr>
          <p:cNvPr id="21" name="矩形 20"/>
          <p:cNvSpPr/>
          <p:nvPr/>
        </p:nvSpPr>
        <p:spPr>
          <a:xfrm>
            <a:off x="1938537" y="928671"/>
            <a:ext cx="3629269" cy="1571636"/>
          </a:xfrm>
          <a:prstGeom prst="rect">
            <a:avLst/>
          </a:prstGeom>
          <a:solidFill>
            <a:schemeClr val="accent6">
              <a:lumMod val="75000"/>
            </a:schemeClr>
          </a:solidFill>
          <a:ln w="38100">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solidFill>
                <a:schemeClr val="tx1"/>
              </a:solidFill>
            </a:endParaRPr>
          </a:p>
        </p:txBody>
      </p:sp>
      <p:sp>
        <p:nvSpPr>
          <p:cNvPr id="22" name="矩形 21"/>
          <p:cNvSpPr/>
          <p:nvPr/>
        </p:nvSpPr>
        <p:spPr>
          <a:xfrm>
            <a:off x="1995906" y="1000108"/>
            <a:ext cx="1714512" cy="523220"/>
          </a:xfrm>
          <a:prstGeom prst="rect">
            <a:avLst/>
          </a:prstGeom>
        </p:spPr>
        <p:txBody>
          <a:bodyPr wrap="square">
            <a:spAutoFit/>
            <a:scene3d>
              <a:camera prst="orthographicFront"/>
              <a:lightRig rig="threePt" dir="t"/>
            </a:scene3d>
            <a:sp3d extrusionH="57150">
              <a:bevelT w="69850" h="38100" prst="cross"/>
            </a:sp3d>
          </a:bodyPr>
          <a:lstStyle/>
          <a:p>
            <a:r>
              <a:rPr lang="zh-CN" altLang="en-US" sz="2800" dirty="0" smtClean="0">
                <a:latin typeface="微软雅黑" pitchFamily="34" charset="-122"/>
                <a:ea typeface="微软雅黑" pitchFamily="34" charset="-122"/>
              </a:rPr>
              <a:t>聚合阅读</a:t>
            </a:r>
            <a:endParaRPr lang="zh-CN" altLang="en-US" sz="2800" dirty="0">
              <a:latin typeface="微软雅黑" pitchFamily="34" charset="-122"/>
              <a:ea typeface="微软雅黑" pitchFamily="34" charset="-122"/>
            </a:endParaRPr>
          </a:p>
        </p:txBody>
      </p:sp>
      <p:sp>
        <p:nvSpPr>
          <p:cNvPr id="23" name="TextBox 22"/>
          <p:cNvSpPr txBox="1"/>
          <p:nvPr/>
        </p:nvSpPr>
        <p:spPr>
          <a:xfrm>
            <a:off x="4353930" y="3214686"/>
            <a:ext cx="1103126" cy="286322"/>
          </a:xfrm>
          <a:prstGeom prst="rect">
            <a:avLst/>
          </a:prstGeom>
          <a:noFill/>
        </p:spPr>
        <p:txBody>
          <a:bodyPr wrap="square" rtlCol="0">
            <a:spAutoFit/>
            <a:scene3d>
              <a:camera prst="orthographicFront"/>
              <a:lightRig rig="threePt" dir="t"/>
            </a:scene3d>
            <a:sp3d extrusionH="57150">
              <a:bevelT w="69850" h="38100" prst="cross"/>
            </a:sp3d>
          </a:bodyPr>
          <a:lstStyle/>
          <a:p>
            <a:r>
              <a:rPr lang="zh-CN" altLang="en-US" sz="1200" b="1" dirty="0" smtClean="0">
                <a:solidFill>
                  <a:schemeClr val="bg1"/>
                </a:solidFill>
                <a:latin typeface="微软雅黑" pitchFamily="34" charset="-122"/>
                <a:ea typeface="微软雅黑" pitchFamily="34" charset="-122"/>
              </a:rPr>
              <a:t>个性化订阅</a:t>
            </a:r>
            <a:endParaRPr lang="zh-CN" altLang="en-US" sz="1200" b="1" dirty="0">
              <a:solidFill>
                <a:schemeClr val="bg1"/>
              </a:solidFill>
              <a:latin typeface="微软雅黑" pitchFamily="34" charset="-122"/>
              <a:ea typeface="微软雅黑" pitchFamily="34" charset="-122"/>
            </a:endParaRPr>
          </a:p>
        </p:txBody>
      </p:sp>
      <p:sp>
        <p:nvSpPr>
          <p:cNvPr id="24" name="TextBox 23"/>
          <p:cNvSpPr txBox="1"/>
          <p:nvPr/>
        </p:nvSpPr>
        <p:spPr>
          <a:xfrm>
            <a:off x="4086281" y="500042"/>
            <a:ext cx="1598515" cy="338554"/>
          </a:xfrm>
          <a:prstGeom prst="rect">
            <a:avLst/>
          </a:prstGeom>
          <a:noFill/>
        </p:spPr>
        <p:txBody>
          <a:bodyPr wrap="none" rtlCol="0">
            <a:spAutoFit/>
            <a:scene3d>
              <a:camera prst="orthographicFront"/>
              <a:lightRig rig="threePt" dir="t"/>
            </a:scene3d>
            <a:sp3d extrusionH="57150">
              <a:bevelT w="69850" h="38100" prst="cross"/>
            </a:sp3d>
          </a:bodyPr>
          <a:lstStyle/>
          <a:p>
            <a:r>
              <a:rPr lang="zh-CN" altLang="en-US" sz="1600" b="1" dirty="0" smtClean="0">
                <a:solidFill>
                  <a:schemeClr val="bg1"/>
                </a:solidFill>
                <a:latin typeface="微软雅黑" pitchFamily="34" charset="-122"/>
                <a:ea typeface="微软雅黑" pitchFamily="34" charset="-122"/>
              </a:rPr>
              <a:t>站内搜索   登陆</a:t>
            </a:r>
            <a:endParaRPr lang="zh-CN" altLang="en-US" sz="1600" b="1" dirty="0">
              <a:solidFill>
                <a:schemeClr val="bg1"/>
              </a:solidFill>
              <a:latin typeface="微软雅黑" pitchFamily="34" charset="-122"/>
              <a:ea typeface="微软雅黑" pitchFamily="34" charset="-122"/>
            </a:endParaRPr>
          </a:p>
        </p:txBody>
      </p:sp>
      <p:sp>
        <p:nvSpPr>
          <p:cNvPr id="25" name="TextBox 24"/>
          <p:cNvSpPr txBox="1"/>
          <p:nvPr/>
        </p:nvSpPr>
        <p:spPr>
          <a:xfrm>
            <a:off x="1924468" y="500042"/>
            <a:ext cx="1338828" cy="369332"/>
          </a:xfrm>
          <a:prstGeom prst="rect">
            <a:avLst/>
          </a:prstGeom>
          <a:noFill/>
        </p:spPr>
        <p:txBody>
          <a:bodyPr wrap="none" rtlCol="0">
            <a:spAutoFit/>
            <a:scene3d>
              <a:camera prst="orthographicFront"/>
              <a:lightRig rig="threePt" dir="t"/>
            </a:scene3d>
            <a:sp3d extrusionH="57150">
              <a:bevelT w="69850" h="38100" prst="cross"/>
            </a:sp3d>
          </a:bodyPr>
          <a:lstStyle/>
          <a:p>
            <a:r>
              <a:rPr lang="zh-CN" altLang="en-US" b="1" dirty="0" smtClean="0">
                <a:solidFill>
                  <a:srgbClr val="FF0000"/>
                </a:solidFill>
                <a:latin typeface="微软雅黑" pitchFamily="34" charset="-122"/>
                <a:ea typeface="微软雅黑" pitchFamily="34" charset="-122"/>
              </a:rPr>
              <a:t>指上广告门</a:t>
            </a:r>
            <a:endParaRPr lang="zh-CN" altLang="en-US" b="1" dirty="0">
              <a:solidFill>
                <a:srgbClr val="FF0000"/>
              </a:solidFill>
              <a:latin typeface="微软雅黑" pitchFamily="34" charset="-122"/>
              <a:ea typeface="微软雅黑" pitchFamily="34" charset="-122"/>
            </a:endParaRPr>
          </a:p>
        </p:txBody>
      </p:sp>
      <p:sp>
        <p:nvSpPr>
          <p:cNvPr id="26" name="矩形标注 25"/>
          <p:cNvSpPr/>
          <p:nvPr/>
        </p:nvSpPr>
        <p:spPr>
          <a:xfrm>
            <a:off x="128464" y="1214422"/>
            <a:ext cx="1643074" cy="986064"/>
          </a:xfrm>
          <a:prstGeom prst="wedgeRectCallout">
            <a:avLst>
              <a:gd name="adj1" fmla="val 66053"/>
              <a:gd name="adj2" fmla="val 13762"/>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69850" h="38100" prst="cross"/>
            </a:sp3d>
          </a:bodyPr>
          <a:lstStyle/>
          <a:p>
            <a:pPr>
              <a:lnSpc>
                <a:spcPct val="150000"/>
              </a:lnSpc>
            </a:pPr>
            <a:r>
              <a:rPr lang="zh-CN" altLang="en-US" b="1" dirty="0" smtClean="0">
                <a:solidFill>
                  <a:schemeClr val="bg1"/>
                </a:solidFill>
                <a:latin typeface="微软雅黑" pitchFamily="34" charset="-122"/>
                <a:ea typeface="微软雅黑" pitchFamily="34" charset="-122"/>
              </a:rPr>
              <a:t>核心功能：</a:t>
            </a:r>
            <a:endParaRPr lang="en-US" altLang="zh-CN" b="1" dirty="0" smtClean="0">
              <a:solidFill>
                <a:schemeClr val="bg1"/>
              </a:solidFill>
              <a:latin typeface="微软雅黑" pitchFamily="34" charset="-122"/>
              <a:ea typeface="微软雅黑" pitchFamily="34" charset="-122"/>
            </a:endParaRPr>
          </a:p>
          <a:p>
            <a:pPr>
              <a:lnSpc>
                <a:spcPct val="150000"/>
              </a:lnSpc>
            </a:pPr>
            <a:r>
              <a:rPr lang="zh-CN" altLang="en-US" sz="1600" b="1" dirty="0" smtClean="0">
                <a:solidFill>
                  <a:schemeClr val="bg1"/>
                </a:solidFill>
                <a:latin typeface="微软雅黑" pitchFamily="34" charset="-122"/>
                <a:ea typeface="微软雅黑" pitchFamily="34" charset="-122"/>
              </a:rPr>
              <a:t>资讯推送与分享</a:t>
            </a:r>
            <a:endParaRPr lang="zh-CN" altLang="en-US" sz="1600" b="1" dirty="0">
              <a:solidFill>
                <a:schemeClr val="bg1"/>
              </a:solidFill>
              <a:latin typeface="微软雅黑" pitchFamily="34" charset="-122"/>
              <a:ea typeface="微软雅黑" pitchFamily="34" charset="-122"/>
            </a:endParaRPr>
          </a:p>
        </p:txBody>
      </p:sp>
      <p:sp>
        <p:nvSpPr>
          <p:cNvPr id="27" name="矩形标注 26"/>
          <p:cNvSpPr/>
          <p:nvPr/>
        </p:nvSpPr>
        <p:spPr>
          <a:xfrm>
            <a:off x="128464" y="2571744"/>
            <a:ext cx="1643074" cy="986064"/>
          </a:xfrm>
          <a:prstGeom prst="wedgeRectCallout">
            <a:avLst>
              <a:gd name="adj1" fmla="val 66053"/>
              <a:gd name="adj2" fmla="val 13762"/>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69850" h="38100" prst="cross"/>
            </a:sp3d>
          </a:bodyPr>
          <a:lstStyle/>
          <a:p>
            <a:pPr>
              <a:lnSpc>
                <a:spcPct val="150000"/>
              </a:lnSpc>
            </a:pPr>
            <a:r>
              <a:rPr lang="zh-CN" altLang="en-US" b="1" dirty="0" smtClean="0">
                <a:solidFill>
                  <a:schemeClr val="bg1"/>
                </a:solidFill>
                <a:latin typeface="微软雅黑" pitchFamily="34" charset="-122"/>
                <a:ea typeface="微软雅黑" pitchFamily="34" charset="-122"/>
              </a:rPr>
              <a:t>差异化</a:t>
            </a:r>
            <a:r>
              <a:rPr lang="en-US" altLang="zh-CN" b="1" dirty="0" smtClean="0">
                <a:solidFill>
                  <a:schemeClr val="bg1"/>
                </a:solidFill>
                <a:latin typeface="微软雅黑" pitchFamily="34" charset="-122"/>
                <a:ea typeface="微软雅黑" pitchFamily="34" charset="-122"/>
              </a:rPr>
              <a:t>/</a:t>
            </a:r>
            <a:r>
              <a:rPr lang="zh-CN" altLang="en-US" b="1" dirty="0" smtClean="0">
                <a:solidFill>
                  <a:schemeClr val="bg1"/>
                </a:solidFill>
                <a:latin typeface="微软雅黑" pitchFamily="34" charset="-122"/>
                <a:ea typeface="微软雅黑" pitchFamily="34" charset="-122"/>
              </a:rPr>
              <a:t>粘性</a:t>
            </a:r>
            <a:r>
              <a:rPr lang="zh-CN" altLang="en-US" sz="1600" b="1" dirty="0" smtClean="0">
                <a:solidFill>
                  <a:schemeClr val="bg1"/>
                </a:solidFill>
                <a:latin typeface="微软雅黑" pitchFamily="34" charset="-122"/>
                <a:ea typeface="微软雅黑" pitchFamily="34" charset="-122"/>
              </a:rPr>
              <a:t>：</a:t>
            </a:r>
            <a:endParaRPr lang="en-US" altLang="zh-CN" sz="1600" b="1" dirty="0" smtClean="0">
              <a:solidFill>
                <a:schemeClr val="bg1"/>
              </a:solidFill>
              <a:latin typeface="微软雅黑" pitchFamily="34" charset="-122"/>
              <a:ea typeface="微软雅黑" pitchFamily="34" charset="-122"/>
            </a:endParaRPr>
          </a:p>
          <a:p>
            <a:pPr>
              <a:lnSpc>
                <a:spcPct val="150000"/>
              </a:lnSpc>
            </a:pPr>
            <a:r>
              <a:rPr lang="zh-CN" altLang="en-US" sz="1600" b="1" dirty="0" smtClean="0">
                <a:solidFill>
                  <a:schemeClr val="bg1"/>
                </a:solidFill>
                <a:latin typeface="微软雅黑" pitchFamily="34" charset="-122"/>
                <a:ea typeface="微软雅黑" pitchFamily="34" charset="-122"/>
              </a:rPr>
              <a:t>独家观点与互动</a:t>
            </a:r>
            <a:endParaRPr lang="zh-CN" altLang="en-US" sz="1600" b="1" dirty="0">
              <a:solidFill>
                <a:schemeClr val="bg1"/>
              </a:solidFill>
              <a:latin typeface="微软雅黑" pitchFamily="34" charset="-122"/>
              <a:ea typeface="微软雅黑" pitchFamily="34" charset="-122"/>
            </a:endParaRPr>
          </a:p>
        </p:txBody>
      </p:sp>
      <p:sp>
        <p:nvSpPr>
          <p:cNvPr id="28" name="矩形标注 27"/>
          <p:cNvSpPr/>
          <p:nvPr/>
        </p:nvSpPr>
        <p:spPr>
          <a:xfrm>
            <a:off x="128464" y="4000504"/>
            <a:ext cx="1643074" cy="986064"/>
          </a:xfrm>
          <a:prstGeom prst="wedgeRectCallout">
            <a:avLst>
              <a:gd name="adj1" fmla="val 66053"/>
              <a:gd name="adj2" fmla="val 13762"/>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69850" h="38100" prst="cross"/>
            </a:sp3d>
          </a:bodyPr>
          <a:lstStyle/>
          <a:p>
            <a:pPr>
              <a:lnSpc>
                <a:spcPct val="150000"/>
              </a:lnSpc>
            </a:pPr>
            <a:r>
              <a:rPr lang="zh-CN" altLang="en-US" b="1" dirty="0" smtClean="0">
                <a:solidFill>
                  <a:schemeClr val="bg1"/>
                </a:solidFill>
                <a:latin typeface="微软雅黑" pitchFamily="34" charset="-122"/>
                <a:ea typeface="微软雅黑" pitchFamily="34" charset="-122"/>
              </a:rPr>
              <a:t>归属感：</a:t>
            </a:r>
            <a:endParaRPr lang="en-US" altLang="zh-CN" b="1" dirty="0" smtClean="0">
              <a:solidFill>
                <a:schemeClr val="bg1"/>
              </a:solidFill>
              <a:latin typeface="微软雅黑" pitchFamily="34" charset="-122"/>
              <a:ea typeface="微软雅黑" pitchFamily="34" charset="-122"/>
            </a:endParaRPr>
          </a:p>
          <a:p>
            <a:pPr>
              <a:lnSpc>
                <a:spcPct val="150000"/>
              </a:lnSpc>
            </a:pPr>
            <a:r>
              <a:rPr lang="zh-CN" altLang="en-US" sz="1600" b="1" dirty="0" smtClean="0">
                <a:solidFill>
                  <a:schemeClr val="bg1"/>
                </a:solidFill>
                <a:latin typeface="微软雅黑" pitchFamily="34" charset="-122"/>
                <a:ea typeface="微软雅黑" pitchFamily="34" charset="-122"/>
              </a:rPr>
              <a:t>注册</a:t>
            </a:r>
            <a:r>
              <a:rPr lang="en-US" altLang="zh-CN" sz="1600" b="1" dirty="0" smtClean="0">
                <a:solidFill>
                  <a:schemeClr val="bg1"/>
                </a:solidFill>
                <a:latin typeface="微软雅黑" pitchFamily="34" charset="-122"/>
                <a:ea typeface="微软雅黑" pitchFamily="34" charset="-122"/>
              </a:rPr>
              <a:t>/</a:t>
            </a:r>
            <a:r>
              <a:rPr lang="zh-CN" altLang="en-US" sz="1600" b="1" dirty="0" smtClean="0">
                <a:solidFill>
                  <a:schemeClr val="bg1"/>
                </a:solidFill>
                <a:latin typeface="微软雅黑" pitchFamily="34" charset="-122"/>
                <a:ea typeface="微软雅黑" pitchFamily="34" charset="-122"/>
              </a:rPr>
              <a:t>评论</a:t>
            </a:r>
            <a:r>
              <a:rPr lang="en-US" altLang="zh-CN" sz="1600" b="1" dirty="0" smtClean="0">
                <a:solidFill>
                  <a:schemeClr val="bg1"/>
                </a:solidFill>
                <a:latin typeface="微软雅黑" pitchFamily="34" charset="-122"/>
                <a:ea typeface="微软雅黑" pitchFamily="34" charset="-122"/>
              </a:rPr>
              <a:t>/</a:t>
            </a:r>
            <a:r>
              <a:rPr lang="zh-CN" altLang="en-US" sz="1600" b="1" dirty="0" smtClean="0">
                <a:solidFill>
                  <a:schemeClr val="bg1"/>
                </a:solidFill>
                <a:latin typeface="微软雅黑" pitchFamily="34" charset="-122"/>
                <a:ea typeface="微软雅黑" pitchFamily="34" charset="-122"/>
              </a:rPr>
              <a:t>分享</a:t>
            </a:r>
            <a:endParaRPr lang="zh-CN" altLang="en-US" sz="1600" b="1" dirty="0">
              <a:solidFill>
                <a:schemeClr val="bg1"/>
              </a:solidFill>
              <a:latin typeface="微软雅黑" pitchFamily="34" charset="-122"/>
              <a:ea typeface="微软雅黑" pitchFamily="34" charset="-122"/>
            </a:endParaRPr>
          </a:p>
        </p:txBody>
      </p:sp>
      <p:sp>
        <p:nvSpPr>
          <p:cNvPr id="29" name="矩形标注 28"/>
          <p:cNvSpPr/>
          <p:nvPr/>
        </p:nvSpPr>
        <p:spPr>
          <a:xfrm>
            <a:off x="128464" y="5514770"/>
            <a:ext cx="1643074" cy="986064"/>
          </a:xfrm>
          <a:prstGeom prst="wedgeRectCallout">
            <a:avLst>
              <a:gd name="adj1" fmla="val 66053"/>
              <a:gd name="adj2" fmla="val 13762"/>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69850" h="38100" prst="cross"/>
            </a:sp3d>
          </a:bodyPr>
          <a:lstStyle/>
          <a:p>
            <a:pPr>
              <a:lnSpc>
                <a:spcPct val="150000"/>
              </a:lnSpc>
            </a:pPr>
            <a:r>
              <a:rPr lang="zh-CN" altLang="en-US" b="1" dirty="0" smtClean="0">
                <a:solidFill>
                  <a:schemeClr val="bg1"/>
                </a:solidFill>
                <a:latin typeface="微软雅黑" pitchFamily="34" charset="-122"/>
                <a:ea typeface="微软雅黑" pitchFamily="34" charset="-122"/>
              </a:rPr>
              <a:t>增强交互：</a:t>
            </a:r>
            <a:endParaRPr lang="en-US" altLang="zh-CN" b="1" dirty="0" smtClean="0">
              <a:solidFill>
                <a:schemeClr val="bg1"/>
              </a:solidFill>
              <a:latin typeface="微软雅黑" pitchFamily="34" charset="-122"/>
              <a:ea typeface="微软雅黑" pitchFamily="34" charset="-122"/>
            </a:endParaRPr>
          </a:p>
          <a:p>
            <a:pPr>
              <a:lnSpc>
                <a:spcPct val="150000"/>
              </a:lnSpc>
            </a:pPr>
            <a:r>
              <a:rPr lang="en-US" altLang="zh-CN" sz="1600" b="1" dirty="0" smtClean="0">
                <a:solidFill>
                  <a:schemeClr val="bg1"/>
                </a:solidFill>
                <a:latin typeface="微软雅黑" pitchFamily="34" charset="-122"/>
                <a:ea typeface="微软雅黑" pitchFamily="34" charset="-122"/>
              </a:rPr>
              <a:t>LBS/</a:t>
            </a:r>
            <a:r>
              <a:rPr lang="zh-CN" altLang="en-US" sz="1600" b="1" dirty="0" smtClean="0">
                <a:solidFill>
                  <a:schemeClr val="bg1"/>
                </a:solidFill>
                <a:latin typeface="微软雅黑" pitchFamily="34" charset="-122"/>
                <a:ea typeface="微软雅黑" pitchFamily="34" charset="-122"/>
              </a:rPr>
              <a:t>个性</a:t>
            </a:r>
            <a:r>
              <a:rPr lang="en-US" altLang="zh-CN" sz="1600" b="1" dirty="0" smtClean="0">
                <a:solidFill>
                  <a:schemeClr val="bg1"/>
                </a:solidFill>
                <a:latin typeface="微软雅黑" pitchFamily="34" charset="-122"/>
                <a:ea typeface="微软雅黑" pitchFamily="34" charset="-122"/>
              </a:rPr>
              <a:t>/</a:t>
            </a:r>
            <a:r>
              <a:rPr lang="zh-CN" altLang="en-US" sz="1600" b="1" dirty="0" smtClean="0">
                <a:solidFill>
                  <a:schemeClr val="bg1"/>
                </a:solidFill>
                <a:latin typeface="微软雅黑" pitchFamily="34" charset="-122"/>
                <a:ea typeface="微软雅黑" pitchFamily="34" charset="-122"/>
              </a:rPr>
              <a:t>工具</a:t>
            </a:r>
            <a:endParaRPr lang="zh-CN" altLang="en-US" sz="1600" b="1" dirty="0">
              <a:solidFill>
                <a:schemeClr val="bg1"/>
              </a:solidFill>
              <a:latin typeface="微软雅黑" pitchFamily="34" charset="-122"/>
              <a:ea typeface="微软雅黑" pitchFamily="34" charset="-122"/>
            </a:endParaRPr>
          </a:p>
        </p:txBody>
      </p:sp>
      <p:sp>
        <p:nvSpPr>
          <p:cNvPr id="30" name="矩形 29"/>
          <p:cNvSpPr/>
          <p:nvPr/>
        </p:nvSpPr>
        <p:spPr>
          <a:xfrm>
            <a:off x="6140656" y="1785926"/>
            <a:ext cx="3384376" cy="2954655"/>
          </a:xfrm>
          <a:prstGeom prst="rect">
            <a:avLst/>
          </a:prstGeom>
        </p:spPr>
        <p:txBody>
          <a:bodyPr wrap="square">
            <a:spAutoFit/>
            <a:scene3d>
              <a:camera prst="orthographicFront"/>
              <a:lightRig rig="threePt" dir="t"/>
            </a:scene3d>
            <a:sp3d extrusionH="57150">
              <a:bevelT w="69850" h="38100" prst="cross"/>
            </a:sp3d>
          </a:bodyPr>
          <a:lstStyle/>
          <a:p>
            <a:pPr lvl="0">
              <a:lnSpc>
                <a:spcPct val="150000"/>
              </a:lnSpc>
            </a:pPr>
            <a:r>
              <a:rPr lang="zh-CN" altLang="en-US" sz="2400" b="1" dirty="0" smtClean="0">
                <a:solidFill>
                  <a:srgbClr val="FF0000"/>
                </a:solidFill>
                <a:latin typeface="微软雅黑" pitchFamily="34" charset="-122"/>
                <a:ea typeface="微软雅黑" pitchFamily="34" charset="-122"/>
              </a:rPr>
              <a:t>界面设计思路</a:t>
            </a:r>
            <a:endParaRPr lang="en-US" altLang="zh-CN" sz="2400" b="1" dirty="0" smtClean="0">
              <a:solidFill>
                <a:srgbClr val="FF0000"/>
              </a:solidFill>
              <a:latin typeface="微软雅黑" pitchFamily="34" charset="-122"/>
              <a:ea typeface="微软雅黑" pitchFamily="34" charset="-122"/>
            </a:endParaRPr>
          </a:p>
          <a:p>
            <a:pPr lvl="0">
              <a:lnSpc>
                <a:spcPct val="150000"/>
              </a:lnSpc>
            </a:pPr>
            <a:r>
              <a:rPr lang="en-US" altLang="zh-CN" sz="2000" b="1" dirty="0" smtClean="0">
                <a:latin typeface="微软雅黑" pitchFamily="34" charset="-122"/>
                <a:ea typeface="微软雅黑" pitchFamily="34" charset="-122"/>
              </a:rPr>
              <a:t>UE</a:t>
            </a:r>
            <a:r>
              <a:rPr lang="zh-CN" altLang="en-US" sz="2000" b="1" dirty="0" smtClean="0">
                <a:latin typeface="微软雅黑" pitchFamily="34" charset="-122"/>
                <a:ea typeface="微软雅黑" pitchFamily="34" charset="-122"/>
              </a:rPr>
              <a:t>：优化最佳阅读体验</a:t>
            </a:r>
            <a:endParaRPr lang="en-US" altLang="zh-CN" sz="2000" b="1" dirty="0" smtClean="0">
              <a:latin typeface="微软雅黑" pitchFamily="34" charset="-122"/>
              <a:ea typeface="微软雅黑" pitchFamily="34" charset="-122"/>
            </a:endParaRPr>
          </a:p>
          <a:p>
            <a:pPr lvl="0">
              <a:lnSpc>
                <a:spcPct val="150000"/>
              </a:lnSpc>
            </a:pPr>
            <a:r>
              <a:rPr lang="en-US" altLang="zh-CN" sz="2000" b="1" dirty="0" smtClean="0">
                <a:latin typeface="微软雅黑" pitchFamily="34" charset="-122"/>
                <a:ea typeface="微软雅黑" pitchFamily="34" charset="-122"/>
              </a:rPr>
              <a:t>UI</a:t>
            </a:r>
            <a:r>
              <a:rPr lang="zh-CN" altLang="en-US" sz="2000" b="1" dirty="0" smtClean="0">
                <a:latin typeface="微软雅黑" pitchFamily="34" charset="-122"/>
                <a:ea typeface="微软雅黑" pitchFamily="34" charset="-122"/>
              </a:rPr>
              <a:t>：移动端简洁视觉设计</a:t>
            </a:r>
            <a:endParaRPr lang="en-US" altLang="zh-CN" sz="2000" b="1" dirty="0" smtClean="0">
              <a:latin typeface="微软雅黑" pitchFamily="34" charset="-122"/>
              <a:ea typeface="微软雅黑" pitchFamily="34" charset="-122"/>
            </a:endParaRPr>
          </a:p>
          <a:p>
            <a:pPr lvl="0">
              <a:lnSpc>
                <a:spcPct val="150000"/>
              </a:lnSpc>
            </a:pPr>
            <a:r>
              <a:rPr lang="zh-CN" altLang="en-US" sz="2000" b="1" dirty="0" smtClean="0">
                <a:latin typeface="微软雅黑" pitchFamily="34" charset="-122"/>
                <a:ea typeface="微软雅黑" pitchFamily="34" charset="-122"/>
              </a:rPr>
              <a:t>用户：大众</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行业内认证</a:t>
            </a:r>
            <a:endParaRPr lang="en-US" altLang="zh-CN" sz="2000" b="1" dirty="0" smtClean="0">
              <a:latin typeface="微软雅黑" pitchFamily="34" charset="-122"/>
              <a:ea typeface="微软雅黑" pitchFamily="34" charset="-122"/>
            </a:endParaRPr>
          </a:p>
          <a:p>
            <a:pPr lvl="0">
              <a:lnSpc>
                <a:spcPct val="150000"/>
              </a:lnSpc>
            </a:pPr>
            <a:r>
              <a:rPr lang="zh-CN" altLang="en-US" sz="2000" b="1" dirty="0" smtClean="0">
                <a:latin typeface="微软雅黑" pitchFamily="34" charset="-122"/>
                <a:ea typeface="微软雅黑" pitchFamily="34" charset="-122"/>
              </a:rPr>
              <a:t>有意思：广告人都懂的语言</a:t>
            </a:r>
            <a:endParaRPr lang="en-US" altLang="zh-CN" sz="2000" b="1" dirty="0" smtClean="0">
              <a:latin typeface="微软雅黑" pitchFamily="34" charset="-122"/>
              <a:ea typeface="微软雅黑" pitchFamily="34" charset="-122"/>
            </a:endParaRPr>
          </a:p>
          <a:p>
            <a:pPr lvl="0">
              <a:lnSpc>
                <a:spcPct val="150000"/>
              </a:lnSpc>
            </a:pPr>
            <a:r>
              <a:rPr lang="zh-CN" altLang="en-US" sz="2000" b="1" dirty="0" smtClean="0">
                <a:latin typeface="微软雅黑" pitchFamily="34" charset="-122"/>
                <a:ea typeface="微软雅黑" pitchFamily="34" charset="-122"/>
              </a:rPr>
              <a:t>有交流：从业人的吐槽阵营</a:t>
            </a:r>
            <a:endParaRPr lang="en-US" altLang="zh-CN" sz="2000" b="1" dirty="0" smtClean="0">
              <a:latin typeface="微软雅黑" pitchFamily="34" charset="-122"/>
              <a:ea typeface="微软雅黑" pitchFamily="34" charset="-122"/>
            </a:endParaRPr>
          </a:p>
        </p:txBody>
      </p:sp>
      <p:sp>
        <p:nvSpPr>
          <p:cNvPr id="31" name="等腰三角形 30"/>
          <p:cNvSpPr/>
          <p:nvPr/>
        </p:nvSpPr>
        <p:spPr>
          <a:xfrm rot="5400000">
            <a:off x="5776817" y="2029119"/>
            <a:ext cx="430908" cy="206334"/>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slide(fromRigh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slide(fromRigh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slide(fromRigh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slide(fromRight)">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五边形 10"/>
          <p:cNvSpPr/>
          <p:nvPr/>
        </p:nvSpPr>
        <p:spPr>
          <a:xfrm>
            <a:off x="8238050" y="853317"/>
            <a:ext cx="1114872" cy="428628"/>
          </a:xfrm>
          <a:prstGeom prst="homePlat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p:cNvSpPr/>
          <p:nvPr/>
        </p:nvSpPr>
        <p:spPr>
          <a:xfrm>
            <a:off x="7281220" y="853317"/>
            <a:ext cx="1114872" cy="428628"/>
          </a:xfrm>
          <a:prstGeom prst="homePlat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五边形 12"/>
          <p:cNvSpPr/>
          <p:nvPr/>
        </p:nvSpPr>
        <p:spPr>
          <a:xfrm>
            <a:off x="6338458" y="853317"/>
            <a:ext cx="1114872" cy="428628"/>
          </a:xfrm>
          <a:prstGeom prst="homePlat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五边形 7"/>
          <p:cNvSpPr/>
          <p:nvPr/>
        </p:nvSpPr>
        <p:spPr>
          <a:xfrm>
            <a:off x="5395696" y="853317"/>
            <a:ext cx="1114872" cy="428628"/>
          </a:xfrm>
          <a:prstGeom prst="homePlat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五边形 8"/>
          <p:cNvSpPr/>
          <p:nvPr/>
        </p:nvSpPr>
        <p:spPr>
          <a:xfrm>
            <a:off x="4438866" y="853317"/>
            <a:ext cx="1114872" cy="428628"/>
          </a:xfrm>
          <a:prstGeom prst="homePlat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五边形 9"/>
          <p:cNvSpPr/>
          <p:nvPr/>
        </p:nvSpPr>
        <p:spPr>
          <a:xfrm>
            <a:off x="3496104" y="853317"/>
            <a:ext cx="1114872" cy="428628"/>
          </a:xfrm>
          <a:prstGeom prst="homePlat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五边形 6"/>
          <p:cNvSpPr/>
          <p:nvPr/>
        </p:nvSpPr>
        <p:spPr>
          <a:xfrm>
            <a:off x="2552244" y="853317"/>
            <a:ext cx="1114872" cy="428628"/>
          </a:xfrm>
          <a:prstGeom prst="homePlat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五边形 5"/>
          <p:cNvSpPr/>
          <p:nvPr/>
        </p:nvSpPr>
        <p:spPr>
          <a:xfrm>
            <a:off x="1609482" y="853317"/>
            <a:ext cx="1114872" cy="428628"/>
          </a:xfrm>
          <a:prstGeom prst="homePlat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五边形 3"/>
          <p:cNvSpPr/>
          <p:nvPr/>
        </p:nvSpPr>
        <p:spPr>
          <a:xfrm>
            <a:off x="666720" y="853317"/>
            <a:ext cx="1114872" cy="428628"/>
          </a:xfrm>
          <a:prstGeom prst="homePlat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923238" y="896619"/>
            <a:ext cx="516488" cy="338554"/>
          </a:xfrm>
          <a:prstGeom prst="rect">
            <a:avLst/>
          </a:prstGeom>
          <a:noFill/>
        </p:spPr>
        <p:txBody>
          <a:bodyPr wrap="none" rtlCol="0">
            <a:spAutoFit/>
            <a:scene3d>
              <a:camera prst="orthographicFront"/>
              <a:lightRig rig="threePt" dir="t"/>
            </a:scene3d>
            <a:sp3d extrusionH="57150">
              <a:bevelT w="69850" h="38100" prst="cross"/>
            </a:sp3d>
          </a:bodyPr>
          <a:lstStyle/>
          <a:p>
            <a:r>
              <a:rPr lang="en-US" altLang="zh-CN" sz="1600" b="1" dirty="0" smtClean="0">
                <a:latin typeface="微软雅黑" pitchFamily="34" charset="-122"/>
                <a:ea typeface="微软雅黑" pitchFamily="34" charset="-122"/>
              </a:rPr>
              <a:t>1</a:t>
            </a:r>
            <a:r>
              <a:rPr lang="zh-CN" altLang="en-US" sz="1600" b="1" dirty="0" smtClean="0">
                <a:latin typeface="微软雅黑" pitchFamily="34" charset="-122"/>
                <a:ea typeface="微软雅黑" pitchFamily="34" charset="-122"/>
              </a:rPr>
              <a:t>月</a:t>
            </a:r>
            <a:endParaRPr lang="zh-CN" altLang="en-US" sz="1600" b="1" dirty="0">
              <a:latin typeface="微软雅黑" pitchFamily="34" charset="-122"/>
              <a:ea typeface="微软雅黑" pitchFamily="34" charset="-122"/>
            </a:endParaRPr>
          </a:p>
        </p:txBody>
      </p:sp>
      <p:sp>
        <p:nvSpPr>
          <p:cNvPr id="15" name="TextBox 14"/>
          <p:cNvSpPr txBox="1"/>
          <p:nvPr/>
        </p:nvSpPr>
        <p:spPr>
          <a:xfrm>
            <a:off x="1923370" y="896619"/>
            <a:ext cx="516488" cy="338554"/>
          </a:xfrm>
          <a:prstGeom prst="rect">
            <a:avLst/>
          </a:prstGeom>
          <a:noFill/>
        </p:spPr>
        <p:txBody>
          <a:bodyPr wrap="none" rtlCol="0">
            <a:spAutoFit/>
            <a:scene3d>
              <a:camera prst="orthographicFront"/>
              <a:lightRig rig="threePt" dir="t"/>
            </a:scene3d>
            <a:sp3d extrusionH="57150">
              <a:bevelT w="69850" h="38100" prst="cross"/>
            </a:sp3d>
          </a:bodyPr>
          <a:lstStyle/>
          <a:p>
            <a:r>
              <a:rPr lang="en-US" altLang="zh-CN" sz="1600" b="1" dirty="0" smtClean="0">
                <a:latin typeface="微软雅黑" pitchFamily="34" charset="-122"/>
                <a:ea typeface="微软雅黑" pitchFamily="34" charset="-122"/>
              </a:rPr>
              <a:t>2</a:t>
            </a:r>
            <a:r>
              <a:rPr lang="zh-CN" altLang="en-US" sz="1600" b="1" dirty="0" smtClean="0">
                <a:latin typeface="微软雅黑" pitchFamily="34" charset="-122"/>
                <a:ea typeface="微软雅黑" pitchFamily="34" charset="-122"/>
              </a:rPr>
              <a:t>月</a:t>
            </a:r>
            <a:endParaRPr lang="zh-CN" altLang="en-US" sz="1600" b="1" dirty="0">
              <a:latin typeface="微软雅黑" pitchFamily="34" charset="-122"/>
              <a:ea typeface="微软雅黑" pitchFamily="34" charset="-122"/>
            </a:endParaRPr>
          </a:p>
        </p:txBody>
      </p:sp>
      <p:sp>
        <p:nvSpPr>
          <p:cNvPr id="16" name="TextBox 15"/>
          <p:cNvSpPr txBox="1"/>
          <p:nvPr/>
        </p:nvSpPr>
        <p:spPr>
          <a:xfrm>
            <a:off x="2808762" y="896619"/>
            <a:ext cx="516488" cy="338554"/>
          </a:xfrm>
          <a:prstGeom prst="rect">
            <a:avLst/>
          </a:prstGeom>
          <a:noFill/>
        </p:spPr>
        <p:txBody>
          <a:bodyPr wrap="none" rtlCol="0">
            <a:spAutoFit/>
            <a:scene3d>
              <a:camera prst="orthographicFront"/>
              <a:lightRig rig="threePt" dir="t"/>
            </a:scene3d>
            <a:sp3d extrusionH="57150">
              <a:bevelT w="69850" h="38100" prst="cross"/>
            </a:sp3d>
          </a:bodyPr>
          <a:lstStyle/>
          <a:p>
            <a:r>
              <a:rPr lang="en-US" altLang="zh-CN" sz="1600" b="1" dirty="0" smtClean="0">
                <a:latin typeface="微软雅黑" pitchFamily="34" charset="-122"/>
                <a:ea typeface="微软雅黑" pitchFamily="34" charset="-122"/>
              </a:rPr>
              <a:t>3</a:t>
            </a:r>
            <a:r>
              <a:rPr lang="zh-CN" altLang="en-US" sz="1600" b="1" dirty="0" smtClean="0">
                <a:latin typeface="微软雅黑" pitchFamily="34" charset="-122"/>
                <a:ea typeface="微软雅黑" pitchFamily="34" charset="-122"/>
              </a:rPr>
              <a:t>月</a:t>
            </a:r>
            <a:endParaRPr lang="zh-CN" altLang="en-US" sz="1600" b="1" dirty="0">
              <a:latin typeface="微软雅黑" pitchFamily="34" charset="-122"/>
              <a:ea typeface="微软雅黑" pitchFamily="34" charset="-122"/>
            </a:endParaRPr>
          </a:p>
        </p:txBody>
      </p:sp>
      <p:sp>
        <p:nvSpPr>
          <p:cNvPr id="17" name="TextBox 16"/>
          <p:cNvSpPr txBox="1"/>
          <p:nvPr/>
        </p:nvSpPr>
        <p:spPr>
          <a:xfrm>
            <a:off x="3764336" y="896619"/>
            <a:ext cx="516488" cy="338554"/>
          </a:xfrm>
          <a:prstGeom prst="rect">
            <a:avLst/>
          </a:prstGeom>
          <a:noFill/>
        </p:spPr>
        <p:txBody>
          <a:bodyPr wrap="none" rtlCol="0">
            <a:spAutoFit/>
            <a:scene3d>
              <a:camera prst="orthographicFront"/>
              <a:lightRig rig="threePt" dir="t"/>
            </a:scene3d>
            <a:sp3d extrusionH="57150">
              <a:bevelT w="69850" h="38100" prst="cross"/>
            </a:sp3d>
          </a:bodyPr>
          <a:lstStyle/>
          <a:p>
            <a:r>
              <a:rPr lang="en-US" altLang="zh-CN" sz="1600" b="1" dirty="0" smtClean="0">
                <a:latin typeface="微软雅黑" pitchFamily="34" charset="-122"/>
                <a:ea typeface="微软雅黑" pitchFamily="34" charset="-122"/>
              </a:rPr>
              <a:t>4</a:t>
            </a:r>
            <a:r>
              <a:rPr lang="zh-CN" altLang="en-US" sz="1600" b="1" dirty="0" smtClean="0">
                <a:latin typeface="微软雅黑" pitchFamily="34" charset="-122"/>
                <a:ea typeface="微软雅黑" pitchFamily="34" charset="-122"/>
              </a:rPr>
              <a:t>月</a:t>
            </a:r>
            <a:endParaRPr lang="zh-CN" altLang="en-US" sz="1600" b="1" dirty="0">
              <a:latin typeface="微软雅黑" pitchFamily="34" charset="-122"/>
              <a:ea typeface="微软雅黑" pitchFamily="34" charset="-122"/>
            </a:endParaRPr>
          </a:p>
        </p:txBody>
      </p:sp>
      <p:sp>
        <p:nvSpPr>
          <p:cNvPr id="18" name="TextBox 17"/>
          <p:cNvSpPr txBox="1"/>
          <p:nvPr/>
        </p:nvSpPr>
        <p:spPr>
          <a:xfrm>
            <a:off x="4709452" y="896619"/>
            <a:ext cx="516488" cy="338554"/>
          </a:xfrm>
          <a:prstGeom prst="rect">
            <a:avLst/>
          </a:prstGeom>
          <a:noFill/>
        </p:spPr>
        <p:txBody>
          <a:bodyPr wrap="none" rtlCol="0">
            <a:spAutoFit/>
            <a:scene3d>
              <a:camera prst="orthographicFront"/>
              <a:lightRig rig="threePt" dir="t"/>
            </a:scene3d>
            <a:sp3d extrusionH="57150">
              <a:bevelT w="69850" h="38100" prst="cross"/>
            </a:sp3d>
          </a:bodyPr>
          <a:lstStyle/>
          <a:p>
            <a:r>
              <a:rPr lang="en-US" altLang="zh-CN" sz="1600" b="1" dirty="0" smtClean="0">
                <a:latin typeface="微软雅黑" pitchFamily="34" charset="-122"/>
                <a:ea typeface="微软雅黑" pitchFamily="34" charset="-122"/>
              </a:rPr>
              <a:t>5</a:t>
            </a:r>
            <a:r>
              <a:rPr lang="zh-CN" altLang="en-US" sz="1600" b="1" dirty="0" smtClean="0">
                <a:latin typeface="微软雅黑" pitchFamily="34" charset="-122"/>
                <a:ea typeface="微软雅黑" pitchFamily="34" charset="-122"/>
              </a:rPr>
              <a:t>月</a:t>
            </a:r>
            <a:endParaRPr lang="zh-CN" altLang="en-US" sz="1600" b="1" dirty="0">
              <a:latin typeface="微软雅黑" pitchFamily="34" charset="-122"/>
              <a:ea typeface="微软雅黑" pitchFamily="34" charset="-122"/>
            </a:endParaRPr>
          </a:p>
        </p:txBody>
      </p:sp>
      <p:sp>
        <p:nvSpPr>
          <p:cNvPr id="19" name="TextBox 18"/>
          <p:cNvSpPr txBox="1"/>
          <p:nvPr/>
        </p:nvSpPr>
        <p:spPr>
          <a:xfrm>
            <a:off x="5709584" y="896619"/>
            <a:ext cx="516488" cy="338554"/>
          </a:xfrm>
          <a:prstGeom prst="rect">
            <a:avLst/>
          </a:prstGeom>
          <a:noFill/>
        </p:spPr>
        <p:txBody>
          <a:bodyPr wrap="none" rtlCol="0">
            <a:spAutoFit/>
            <a:scene3d>
              <a:camera prst="orthographicFront"/>
              <a:lightRig rig="threePt" dir="t"/>
            </a:scene3d>
            <a:sp3d extrusionH="57150">
              <a:bevelT w="69850" h="38100" prst="cross"/>
            </a:sp3d>
          </a:bodyPr>
          <a:lstStyle/>
          <a:p>
            <a:r>
              <a:rPr lang="en-US" altLang="zh-CN" sz="1600" b="1" dirty="0" smtClean="0">
                <a:latin typeface="微软雅黑" pitchFamily="34" charset="-122"/>
                <a:ea typeface="微软雅黑" pitchFamily="34" charset="-122"/>
              </a:rPr>
              <a:t>6</a:t>
            </a:r>
            <a:r>
              <a:rPr lang="zh-CN" altLang="en-US" sz="1600" b="1" dirty="0" smtClean="0">
                <a:latin typeface="微软雅黑" pitchFamily="34" charset="-122"/>
                <a:ea typeface="微软雅黑" pitchFamily="34" charset="-122"/>
              </a:rPr>
              <a:t>月</a:t>
            </a:r>
            <a:endParaRPr lang="zh-CN" altLang="en-US" sz="1600" b="1" dirty="0">
              <a:latin typeface="微软雅黑" pitchFamily="34" charset="-122"/>
              <a:ea typeface="微软雅黑" pitchFamily="34" charset="-122"/>
            </a:endParaRPr>
          </a:p>
        </p:txBody>
      </p:sp>
      <p:sp>
        <p:nvSpPr>
          <p:cNvPr id="20" name="TextBox 19"/>
          <p:cNvSpPr txBox="1"/>
          <p:nvPr/>
        </p:nvSpPr>
        <p:spPr>
          <a:xfrm>
            <a:off x="6623112" y="896619"/>
            <a:ext cx="516488" cy="338554"/>
          </a:xfrm>
          <a:prstGeom prst="rect">
            <a:avLst/>
          </a:prstGeom>
          <a:noFill/>
        </p:spPr>
        <p:txBody>
          <a:bodyPr wrap="none" rtlCol="0">
            <a:spAutoFit/>
            <a:scene3d>
              <a:camera prst="orthographicFront"/>
              <a:lightRig rig="threePt" dir="t"/>
            </a:scene3d>
            <a:sp3d extrusionH="57150">
              <a:bevelT w="69850" h="38100" prst="cross"/>
            </a:sp3d>
          </a:bodyPr>
          <a:lstStyle/>
          <a:p>
            <a:r>
              <a:rPr lang="en-US" altLang="zh-CN" sz="1600" b="1" dirty="0" smtClean="0">
                <a:latin typeface="微软雅黑" pitchFamily="34" charset="-122"/>
                <a:ea typeface="微软雅黑" pitchFamily="34" charset="-122"/>
              </a:rPr>
              <a:t>7</a:t>
            </a:r>
            <a:r>
              <a:rPr lang="zh-CN" altLang="en-US" sz="1600" b="1" dirty="0" smtClean="0">
                <a:latin typeface="微软雅黑" pitchFamily="34" charset="-122"/>
                <a:ea typeface="微软雅黑" pitchFamily="34" charset="-122"/>
              </a:rPr>
              <a:t>月</a:t>
            </a:r>
            <a:endParaRPr lang="zh-CN" altLang="en-US" sz="1600" b="1" dirty="0">
              <a:latin typeface="微软雅黑" pitchFamily="34" charset="-122"/>
              <a:ea typeface="微软雅黑" pitchFamily="34" charset="-122"/>
            </a:endParaRPr>
          </a:p>
        </p:txBody>
      </p:sp>
      <p:sp>
        <p:nvSpPr>
          <p:cNvPr id="21" name="TextBox 20"/>
          <p:cNvSpPr txBox="1"/>
          <p:nvPr/>
        </p:nvSpPr>
        <p:spPr>
          <a:xfrm>
            <a:off x="7566972" y="896619"/>
            <a:ext cx="516488" cy="338554"/>
          </a:xfrm>
          <a:prstGeom prst="rect">
            <a:avLst/>
          </a:prstGeom>
          <a:noFill/>
        </p:spPr>
        <p:txBody>
          <a:bodyPr wrap="none" rtlCol="0">
            <a:spAutoFit/>
            <a:scene3d>
              <a:camera prst="orthographicFront"/>
              <a:lightRig rig="threePt" dir="t"/>
            </a:scene3d>
            <a:sp3d extrusionH="57150">
              <a:bevelT w="69850" h="38100" prst="cross"/>
            </a:sp3d>
          </a:bodyPr>
          <a:lstStyle/>
          <a:p>
            <a:r>
              <a:rPr lang="en-US" altLang="zh-CN" sz="1600" b="1" dirty="0" smtClean="0">
                <a:latin typeface="微软雅黑" pitchFamily="34" charset="-122"/>
                <a:ea typeface="微软雅黑" pitchFamily="34" charset="-122"/>
              </a:rPr>
              <a:t>8</a:t>
            </a:r>
            <a:r>
              <a:rPr lang="zh-CN" altLang="en-US" sz="1600" b="1" dirty="0" smtClean="0">
                <a:latin typeface="微软雅黑" pitchFamily="34" charset="-122"/>
                <a:ea typeface="微软雅黑" pitchFamily="34" charset="-122"/>
              </a:rPr>
              <a:t>月</a:t>
            </a:r>
            <a:endParaRPr lang="zh-CN" altLang="en-US" sz="1600" b="1" dirty="0">
              <a:latin typeface="微软雅黑" pitchFamily="34" charset="-122"/>
              <a:ea typeface="微软雅黑" pitchFamily="34" charset="-122"/>
            </a:endParaRPr>
          </a:p>
        </p:txBody>
      </p:sp>
      <p:sp>
        <p:nvSpPr>
          <p:cNvPr id="22" name="TextBox 21"/>
          <p:cNvSpPr txBox="1"/>
          <p:nvPr/>
        </p:nvSpPr>
        <p:spPr>
          <a:xfrm>
            <a:off x="8495666" y="896619"/>
            <a:ext cx="516488" cy="338554"/>
          </a:xfrm>
          <a:prstGeom prst="rect">
            <a:avLst/>
          </a:prstGeom>
          <a:noFill/>
        </p:spPr>
        <p:txBody>
          <a:bodyPr wrap="none" rtlCol="0">
            <a:spAutoFit/>
            <a:scene3d>
              <a:camera prst="orthographicFront"/>
              <a:lightRig rig="threePt" dir="t"/>
            </a:scene3d>
            <a:sp3d extrusionH="57150">
              <a:bevelT w="69850" h="38100" prst="cross"/>
            </a:sp3d>
          </a:bodyPr>
          <a:lstStyle/>
          <a:p>
            <a:r>
              <a:rPr lang="en-US" altLang="zh-CN" sz="1600" b="1" dirty="0" smtClean="0">
                <a:latin typeface="微软雅黑" pitchFamily="34" charset="-122"/>
                <a:ea typeface="微软雅黑" pitchFamily="34" charset="-122"/>
              </a:rPr>
              <a:t>9</a:t>
            </a:r>
            <a:r>
              <a:rPr lang="zh-CN" altLang="en-US" sz="1600" b="1" dirty="0" smtClean="0">
                <a:latin typeface="微软雅黑" pitchFamily="34" charset="-122"/>
                <a:ea typeface="微软雅黑" pitchFamily="34" charset="-122"/>
              </a:rPr>
              <a:t>月</a:t>
            </a:r>
            <a:endParaRPr lang="zh-CN" altLang="en-US" sz="1600" b="1" dirty="0">
              <a:latin typeface="微软雅黑" pitchFamily="34" charset="-122"/>
              <a:ea typeface="微软雅黑" pitchFamily="34" charset="-122"/>
            </a:endParaRPr>
          </a:p>
        </p:txBody>
      </p:sp>
      <p:sp>
        <p:nvSpPr>
          <p:cNvPr id="25" name="矩形 24"/>
          <p:cNvSpPr/>
          <p:nvPr/>
        </p:nvSpPr>
        <p:spPr>
          <a:xfrm>
            <a:off x="632520" y="3140968"/>
            <a:ext cx="1428760" cy="1512168"/>
          </a:xfrm>
          <a:prstGeom prst="rect">
            <a:avLst/>
          </a:prstGeom>
          <a:solidFill>
            <a:schemeClr val="accent6">
              <a:lumMod val="7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微软雅黑" pitchFamily="34" charset="-122"/>
              <a:ea typeface="微软雅黑" pitchFamily="34" charset="-122"/>
            </a:endParaRPr>
          </a:p>
        </p:txBody>
      </p:sp>
      <p:sp>
        <p:nvSpPr>
          <p:cNvPr id="26" name="TextBox 25"/>
          <p:cNvSpPr txBox="1"/>
          <p:nvPr/>
        </p:nvSpPr>
        <p:spPr>
          <a:xfrm>
            <a:off x="638097" y="3573016"/>
            <a:ext cx="1425903" cy="769441"/>
          </a:xfrm>
          <a:prstGeom prst="rect">
            <a:avLst/>
          </a:prstGeom>
          <a:noFill/>
        </p:spPr>
        <p:txBody>
          <a:bodyPr wrap="none" rtlCol="0">
            <a:spAutoFit/>
            <a:scene3d>
              <a:camera prst="orthographicFront"/>
              <a:lightRig rig="threePt" dir="t"/>
            </a:scene3d>
            <a:sp3d extrusionH="57150">
              <a:bevelT w="69850" h="38100" prst="cross"/>
            </a:sp3d>
          </a:bodyPr>
          <a:lstStyle/>
          <a:p>
            <a:pPr algn="ctr"/>
            <a:r>
              <a:rPr lang="en-US" altLang="zh-CN" sz="1600" b="1" dirty="0" smtClean="0">
                <a:latin typeface="微软雅黑" pitchFamily="34" charset="-122"/>
                <a:ea typeface="微软雅黑" pitchFamily="34" charset="-122"/>
              </a:rPr>
              <a:t>OPERATION</a:t>
            </a:r>
          </a:p>
          <a:p>
            <a:pPr algn="ctr"/>
            <a:r>
              <a:rPr lang="en-US" altLang="zh-CN" sz="1400" b="1" dirty="0" smtClean="0">
                <a:latin typeface="微软雅黑" pitchFamily="34" charset="-122"/>
                <a:ea typeface="微软雅黑" pitchFamily="34" charset="-122"/>
              </a:rPr>
              <a:t>Step By</a:t>
            </a:r>
          </a:p>
          <a:p>
            <a:pPr algn="ctr"/>
            <a:r>
              <a:rPr lang="en-US" altLang="zh-CN" sz="1400" b="1" dirty="0" smtClean="0">
                <a:latin typeface="微软雅黑" pitchFamily="34" charset="-122"/>
                <a:ea typeface="微软雅黑" pitchFamily="34" charset="-122"/>
              </a:rPr>
              <a:t>Next</a:t>
            </a:r>
            <a:endParaRPr lang="zh-CN" altLang="en-US" sz="1400" b="1" dirty="0">
              <a:latin typeface="微软雅黑" pitchFamily="34" charset="-122"/>
              <a:ea typeface="微软雅黑" pitchFamily="34" charset="-122"/>
            </a:endParaRPr>
          </a:p>
        </p:txBody>
      </p:sp>
      <p:sp>
        <p:nvSpPr>
          <p:cNvPr id="30" name="AutoShape 48"/>
          <p:cNvSpPr>
            <a:spLocks noChangeArrowheads="1"/>
          </p:cNvSpPr>
          <p:nvPr/>
        </p:nvSpPr>
        <p:spPr bwMode="auto">
          <a:xfrm>
            <a:off x="2144688" y="1628800"/>
            <a:ext cx="1872208" cy="517861"/>
          </a:xfrm>
          <a:prstGeom prst="roundRect">
            <a:avLst>
              <a:gd name="adj" fmla="val 6167"/>
            </a:avLst>
          </a:prstGeom>
          <a:solidFill>
            <a:schemeClr val="bg1"/>
          </a:solidFill>
          <a:ln w="28575" algn="ctr">
            <a:solidFill>
              <a:srgbClr val="000000"/>
            </a:solidFill>
            <a:round/>
            <a:headEnd/>
            <a:tailEnd/>
          </a:ln>
        </p:spPr>
        <p:txBody>
          <a:bodyPr wrap="none" anchor="ctr"/>
          <a:lstStyle/>
          <a:p>
            <a:pPr algn="ctr"/>
            <a:r>
              <a:rPr lang="zh-CN" altLang="en-US" sz="1400" dirty="0" smtClean="0">
                <a:latin typeface="微软雅黑" pitchFamily="34" charset="-122"/>
                <a:ea typeface="微软雅黑" pitchFamily="34" charset="-122"/>
              </a:rPr>
              <a:t>完成一级阵列开发</a:t>
            </a:r>
            <a:endParaRPr lang="ja-JP" altLang="en-US" sz="1400" dirty="0">
              <a:latin typeface="微软雅黑" pitchFamily="34" charset="-122"/>
              <a:ea typeface="微软雅黑" pitchFamily="34" charset="-122"/>
            </a:endParaRPr>
          </a:p>
        </p:txBody>
      </p:sp>
      <p:sp>
        <p:nvSpPr>
          <p:cNvPr id="32" name="AutoShape 61"/>
          <p:cNvSpPr>
            <a:spLocks noChangeArrowheads="1"/>
          </p:cNvSpPr>
          <p:nvPr/>
        </p:nvSpPr>
        <p:spPr bwMode="auto">
          <a:xfrm>
            <a:off x="3656856" y="2204864"/>
            <a:ext cx="2808312" cy="498798"/>
          </a:xfrm>
          <a:prstGeom prst="roundRect">
            <a:avLst>
              <a:gd name="adj" fmla="val 9157"/>
            </a:avLst>
          </a:prstGeom>
          <a:solidFill>
            <a:schemeClr val="bg1"/>
          </a:solidFill>
          <a:ln w="28575" algn="ctr">
            <a:solidFill>
              <a:srgbClr val="000000"/>
            </a:solidFill>
            <a:round/>
            <a:headEnd/>
            <a:tailEnd/>
          </a:ln>
        </p:spPr>
        <p:txBody>
          <a:bodyPr wrap="none" anchor="ctr"/>
          <a:lstStyle/>
          <a:p>
            <a:pPr algn="ctr"/>
            <a:r>
              <a:rPr lang="zh-CN" altLang="en-US" sz="1600" dirty="0" smtClean="0">
                <a:latin typeface="微软雅黑" pitchFamily="34" charset="-122"/>
                <a:ea typeface="微软雅黑" pitchFamily="34" charset="-122"/>
              </a:rPr>
              <a:t>完成二级阵列开发</a:t>
            </a:r>
            <a:endParaRPr lang="ja-JP" altLang="en-US" sz="1600" dirty="0">
              <a:latin typeface="微软雅黑" pitchFamily="34" charset="-122"/>
              <a:ea typeface="微软雅黑" pitchFamily="34" charset="-122"/>
            </a:endParaRPr>
          </a:p>
        </p:txBody>
      </p:sp>
      <p:sp>
        <p:nvSpPr>
          <p:cNvPr id="35" name="TextBox 34"/>
          <p:cNvSpPr txBox="1"/>
          <p:nvPr/>
        </p:nvSpPr>
        <p:spPr>
          <a:xfrm>
            <a:off x="4353182" y="601812"/>
            <a:ext cx="1385636" cy="307777"/>
          </a:xfrm>
          <a:prstGeom prst="rect">
            <a:avLst/>
          </a:prstGeom>
          <a:noFill/>
        </p:spPr>
        <p:txBody>
          <a:bodyPr wrap="none" rtlCol="0">
            <a:spAutoFit/>
            <a:scene3d>
              <a:camera prst="orthographicFront"/>
              <a:lightRig rig="threePt" dir="t"/>
            </a:scene3d>
            <a:sp3d extrusionH="57150">
              <a:bevelT w="69850" h="38100" prst="cross"/>
            </a:sp3d>
          </a:bodyPr>
          <a:lstStyle/>
          <a:p>
            <a:r>
              <a:rPr lang="zh-CN" altLang="en-US" sz="1400" dirty="0" smtClean="0">
                <a:solidFill>
                  <a:srgbClr val="FF0000"/>
                </a:solidFill>
                <a:latin typeface="微软雅黑" pitchFamily="34" charset="-122"/>
                <a:ea typeface="微软雅黑" pitchFamily="34" charset="-122"/>
              </a:rPr>
              <a:t>*</a:t>
            </a:r>
            <a:r>
              <a:rPr lang="en-US" altLang="zh-CN" sz="1400" dirty="0" smtClean="0">
                <a:solidFill>
                  <a:srgbClr val="FF0000"/>
                </a:solidFill>
                <a:latin typeface="微软雅黑" pitchFamily="34" charset="-122"/>
                <a:ea typeface="微软雅黑" pitchFamily="34" charset="-122"/>
              </a:rPr>
              <a:t>APP ON LINE</a:t>
            </a:r>
            <a:endParaRPr lang="zh-CN" altLang="en-US" sz="1400" dirty="0">
              <a:solidFill>
                <a:srgbClr val="FF0000"/>
              </a:solidFill>
              <a:latin typeface="微软雅黑" pitchFamily="34" charset="-122"/>
              <a:ea typeface="微软雅黑" pitchFamily="34" charset="-122"/>
            </a:endParaRPr>
          </a:p>
        </p:txBody>
      </p:sp>
      <p:sp>
        <p:nvSpPr>
          <p:cNvPr id="40" name="AutoShape 65"/>
          <p:cNvSpPr>
            <a:spLocks noChangeArrowheads="1"/>
          </p:cNvSpPr>
          <p:nvPr/>
        </p:nvSpPr>
        <p:spPr bwMode="auto">
          <a:xfrm>
            <a:off x="3512840" y="3140968"/>
            <a:ext cx="6393160" cy="772542"/>
          </a:xfrm>
          <a:prstGeom prst="roundRect">
            <a:avLst>
              <a:gd name="adj" fmla="val 2505"/>
            </a:avLst>
          </a:prstGeom>
          <a:solidFill>
            <a:schemeClr val="accent6">
              <a:lumMod val="40000"/>
              <a:lumOff val="6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solidFill>
                  <a:schemeClr val="tx1"/>
                </a:solidFill>
                <a:latin typeface="微软雅黑" pitchFamily="34" charset="-122"/>
                <a:ea typeface="微软雅黑" pitchFamily="34" charset="-122"/>
              </a:rPr>
              <a:t>每日资讯更新</a:t>
            </a:r>
            <a:endParaRPr lang="ja-JP" altLang="en-US" sz="1600" dirty="0">
              <a:solidFill>
                <a:schemeClr val="tx1"/>
              </a:solidFill>
              <a:latin typeface="微软雅黑" pitchFamily="34" charset="-122"/>
              <a:ea typeface="微软雅黑" pitchFamily="34" charset="-122"/>
            </a:endParaRPr>
          </a:p>
        </p:txBody>
      </p:sp>
      <p:cxnSp>
        <p:nvCxnSpPr>
          <p:cNvPr id="41" name="直接连接符 40"/>
          <p:cNvCxnSpPr/>
          <p:nvPr/>
        </p:nvCxnSpPr>
        <p:spPr>
          <a:xfrm>
            <a:off x="523844" y="4869160"/>
            <a:ext cx="9072626" cy="1588"/>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23844" y="4873628"/>
            <a:ext cx="9109676" cy="1938992"/>
          </a:xfrm>
          <a:prstGeom prst="rect">
            <a:avLst/>
          </a:prstGeom>
          <a:noFill/>
        </p:spPr>
        <p:txBody>
          <a:bodyPr wrap="square" rtlCol="0">
            <a:spAutoFit/>
            <a:scene3d>
              <a:camera prst="orthographicFront"/>
              <a:lightRig rig="threePt" dir="t"/>
            </a:scene3d>
            <a:sp3d extrusionH="57150">
              <a:bevelT w="69850" h="38100" prst="cross"/>
            </a:sp3d>
          </a:bodyPr>
          <a:lstStyle/>
          <a:p>
            <a:pPr>
              <a:lnSpc>
                <a:spcPct val="150000"/>
              </a:lnSpc>
            </a:pPr>
            <a:r>
              <a:rPr lang="zh-CN" altLang="en-US" sz="2000" b="1" dirty="0" smtClean="0">
                <a:solidFill>
                  <a:srgbClr val="FF0000"/>
                </a:solidFill>
                <a:latin typeface="微软雅黑" pitchFamily="34" charset="-122"/>
                <a:ea typeface="微软雅黑" pitchFamily="34" charset="-122"/>
              </a:rPr>
              <a:t>*运营建议</a:t>
            </a:r>
            <a:endParaRPr lang="en-US" altLang="zh-CN" sz="2000" b="1" dirty="0" smtClean="0">
              <a:solidFill>
                <a:srgbClr val="FF0000"/>
              </a:solidFill>
              <a:latin typeface="微软雅黑" pitchFamily="34" charset="-122"/>
              <a:ea typeface="微软雅黑" pitchFamily="34" charset="-122"/>
            </a:endParaRPr>
          </a:p>
          <a:p>
            <a:pPr>
              <a:lnSpc>
                <a:spcPct val="150000"/>
              </a:lnSpc>
              <a:buFont typeface="Arial" pitchFamily="34" charset="0"/>
              <a:buChar char="•"/>
            </a:pPr>
            <a:r>
              <a:rPr lang="zh-CN" altLang="en-US" sz="2000" b="1" dirty="0" smtClean="0">
                <a:latin typeface="微软雅黑" pitchFamily="34" charset="-122"/>
                <a:ea typeface="微软雅黑" pitchFamily="34" charset="-122"/>
              </a:rPr>
              <a:t>资讯由广告门进行上传管理</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由</a:t>
            </a:r>
            <a:r>
              <a:rPr lang="en-US" altLang="zh-CN" sz="2000" b="1" dirty="0" smtClean="0">
                <a:latin typeface="微软雅黑" pitchFamily="34" charset="-122"/>
                <a:ea typeface="微软雅黑" pitchFamily="34" charset="-122"/>
              </a:rPr>
              <a:t>AMUSE</a:t>
            </a:r>
            <a:r>
              <a:rPr lang="zh-CN" altLang="en-US" sz="2000" b="1" dirty="0" smtClean="0">
                <a:latin typeface="微软雅黑" pitchFamily="34" charset="-122"/>
                <a:ea typeface="微软雅黑" pitchFamily="34" charset="-122"/>
              </a:rPr>
              <a:t>进行后台更新，更新频率 </a:t>
            </a:r>
            <a:r>
              <a:rPr lang="en-US" altLang="zh-CN" sz="2000" b="1" dirty="0" smtClean="0">
                <a:latin typeface="微软雅黑" pitchFamily="34" charset="-122"/>
                <a:ea typeface="微软雅黑" pitchFamily="34" charset="-122"/>
              </a:rPr>
              <a:t>15</a:t>
            </a:r>
            <a:r>
              <a:rPr lang="zh-CN" altLang="en-US" sz="2000" b="1" dirty="0" smtClean="0">
                <a:latin typeface="微软雅黑" pitchFamily="34" charset="-122"/>
                <a:ea typeface="微软雅黑" pitchFamily="34" charset="-122"/>
              </a:rPr>
              <a:t>天</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次</a:t>
            </a:r>
            <a:endParaRPr lang="en-US" altLang="zh-CN" sz="2000" b="1" dirty="0" smtClean="0">
              <a:latin typeface="微软雅黑" pitchFamily="34" charset="-122"/>
              <a:ea typeface="微软雅黑" pitchFamily="34" charset="-122"/>
            </a:endParaRPr>
          </a:p>
          <a:p>
            <a:pPr>
              <a:lnSpc>
                <a:spcPct val="150000"/>
              </a:lnSpc>
              <a:buFont typeface="Arial" pitchFamily="34" charset="0"/>
              <a:buChar char="•"/>
            </a:pPr>
            <a:r>
              <a:rPr lang="zh-CN" altLang="en-US" sz="2000" b="1" dirty="0" smtClean="0">
                <a:latin typeface="微软雅黑" pitchFamily="34" charset="-122"/>
                <a:ea typeface="微软雅黑" pitchFamily="34" charset="-122"/>
              </a:rPr>
              <a:t>更新内容包括</a:t>
            </a:r>
            <a:r>
              <a:rPr lang="en-US" altLang="zh-CN" sz="2000" b="1" dirty="0" smtClean="0">
                <a:latin typeface="微软雅黑" pitchFamily="34" charset="-122"/>
                <a:ea typeface="微软雅黑" pitchFamily="34" charset="-122"/>
              </a:rPr>
              <a:t>BUG</a:t>
            </a:r>
            <a:r>
              <a:rPr lang="zh-CN" altLang="en-US" sz="2000" b="1" dirty="0" smtClean="0">
                <a:latin typeface="微软雅黑" pitchFamily="34" charset="-122"/>
                <a:ea typeface="微软雅黑" pitchFamily="34" charset="-122"/>
              </a:rPr>
              <a:t>修复、界面优化、小工具上线、部分功能完善</a:t>
            </a:r>
            <a:endParaRPr lang="en-US" altLang="zh-CN" sz="2000" b="1" dirty="0" smtClean="0">
              <a:latin typeface="微软雅黑" pitchFamily="34" charset="-122"/>
              <a:ea typeface="微软雅黑" pitchFamily="34" charset="-122"/>
            </a:endParaRPr>
          </a:p>
          <a:p>
            <a:pPr>
              <a:lnSpc>
                <a:spcPct val="150000"/>
              </a:lnSpc>
              <a:buFont typeface="Arial" pitchFamily="34" charset="0"/>
              <a:buChar char="•"/>
            </a:pPr>
            <a:r>
              <a:rPr lang="en-US" altLang="zh-CN" sz="2000" b="1" dirty="0" smtClean="0">
                <a:latin typeface="微软雅黑" pitchFamily="34" charset="-122"/>
                <a:ea typeface="微软雅黑" pitchFamily="34" charset="-122"/>
              </a:rPr>
              <a:t>AMUSE</a:t>
            </a:r>
            <a:r>
              <a:rPr lang="zh-CN" altLang="en-US" sz="2000" b="1" dirty="0" smtClean="0">
                <a:latin typeface="微软雅黑" pitchFamily="34" charset="-122"/>
                <a:ea typeface="微软雅黑" pitchFamily="34" charset="-122"/>
              </a:rPr>
              <a:t>运营将完成前期一级阵列（不包含小工具）上线</a:t>
            </a:r>
            <a:endParaRPr lang="zh-CN" altLang="en-US" sz="2000" b="1" dirty="0">
              <a:latin typeface="微软雅黑" pitchFamily="34" charset="-122"/>
              <a:ea typeface="微软雅黑" pitchFamily="34" charset="-122"/>
            </a:endParaRPr>
          </a:p>
        </p:txBody>
      </p:sp>
      <p:sp>
        <p:nvSpPr>
          <p:cNvPr id="29" name="AutoShape 44"/>
          <p:cNvSpPr>
            <a:spLocks noChangeArrowheads="1"/>
          </p:cNvSpPr>
          <p:nvPr/>
        </p:nvSpPr>
        <p:spPr bwMode="auto">
          <a:xfrm>
            <a:off x="3872880" y="1412776"/>
            <a:ext cx="1099217" cy="517861"/>
          </a:xfrm>
          <a:prstGeom prst="roundRect">
            <a:avLst>
              <a:gd name="adj" fmla="val 0"/>
            </a:avLst>
          </a:prstGeom>
          <a:solidFill>
            <a:srgbClr val="FF0000"/>
          </a:solidFill>
          <a:ln w="28575" algn="ctr">
            <a:solidFill>
              <a:srgbClr val="000000"/>
            </a:solidFill>
            <a:round/>
            <a:headEnd/>
            <a:tailEnd/>
          </a:ln>
        </p:spPr>
        <p:txBody>
          <a:bodyPr wrap="none" anchor="ctr"/>
          <a:lstStyle/>
          <a:p>
            <a:pPr algn="ctr"/>
            <a:r>
              <a:rPr lang="zh-CN" altLang="en-US" sz="1400" dirty="0" smtClean="0">
                <a:latin typeface="微软雅黑" pitchFamily="34" charset="-122"/>
                <a:ea typeface="微软雅黑" pitchFamily="34" charset="-122"/>
              </a:rPr>
              <a:t>测试、上线</a:t>
            </a:r>
            <a:endParaRPr lang="zh-CN" altLang="en-US" sz="1400" dirty="0">
              <a:latin typeface="微软雅黑" pitchFamily="34" charset="-122"/>
              <a:ea typeface="微软雅黑" pitchFamily="34" charset="-122"/>
            </a:endParaRPr>
          </a:p>
        </p:txBody>
      </p:sp>
      <p:sp>
        <p:nvSpPr>
          <p:cNvPr id="23" name="矩形 22"/>
          <p:cNvSpPr/>
          <p:nvPr/>
        </p:nvSpPr>
        <p:spPr>
          <a:xfrm>
            <a:off x="632520" y="1340768"/>
            <a:ext cx="1428760" cy="1512168"/>
          </a:xfrm>
          <a:prstGeom prst="rect">
            <a:avLst/>
          </a:prstGeom>
          <a:solidFill>
            <a:schemeClr val="accent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微软雅黑" pitchFamily="34" charset="-122"/>
              <a:ea typeface="微软雅黑" pitchFamily="34" charset="-122"/>
            </a:endParaRPr>
          </a:p>
        </p:txBody>
      </p:sp>
      <p:sp>
        <p:nvSpPr>
          <p:cNvPr id="24" name="TextBox 23"/>
          <p:cNvSpPr txBox="1"/>
          <p:nvPr/>
        </p:nvSpPr>
        <p:spPr>
          <a:xfrm>
            <a:off x="709753" y="1844824"/>
            <a:ext cx="1260986" cy="769441"/>
          </a:xfrm>
          <a:prstGeom prst="rect">
            <a:avLst/>
          </a:prstGeom>
          <a:noFill/>
        </p:spPr>
        <p:txBody>
          <a:bodyPr wrap="none" rtlCol="0">
            <a:spAutoFit/>
            <a:scene3d>
              <a:camera prst="orthographicFront"/>
              <a:lightRig rig="threePt" dir="t"/>
            </a:scene3d>
            <a:sp3d extrusionH="57150">
              <a:bevelT w="69850" h="38100" prst="cross"/>
            </a:sp3d>
          </a:bodyPr>
          <a:lstStyle/>
          <a:p>
            <a:pPr algn="ctr"/>
            <a:r>
              <a:rPr lang="en-US" altLang="zh-CN" sz="1600" b="1" dirty="0" smtClean="0">
                <a:latin typeface="微软雅黑" pitchFamily="34" charset="-122"/>
                <a:ea typeface="微软雅黑" pitchFamily="34" charset="-122"/>
              </a:rPr>
              <a:t>DESIGN</a:t>
            </a:r>
          </a:p>
          <a:p>
            <a:pPr algn="ctr"/>
            <a:r>
              <a:rPr lang="en-US" altLang="zh-CN" sz="1400" b="1" dirty="0" smtClean="0">
                <a:latin typeface="微软雅黑" pitchFamily="34" charset="-122"/>
                <a:ea typeface="微软雅黑" pitchFamily="34" charset="-122"/>
              </a:rPr>
              <a:t>Preparatory</a:t>
            </a:r>
          </a:p>
          <a:p>
            <a:pPr algn="ctr"/>
            <a:r>
              <a:rPr lang="en-US" altLang="zh-CN" sz="1400" b="1" dirty="0" smtClean="0">
                <a:latin typeface="微软雅黑" pitchFamily="34" charset="-122"/>
                <a:ea typeface="微软雅黑" pitchFamily="34" charset="-122"/>
              </a:rPr>
              <a:t>Work</a:t>
            </a:r>
            <a:endParaRPr lang="zh-CN" altLang="en-US" sz="1400" b="1" dirty="0">
              <a:latin typeface="微软雅黑" pitchFamily="34" charset="-122"/>
              <a:ea typeface="微软雅黑" pitchFamily="34" charset="-122"/>
            </a:endParaRPr>
          </a:p>
        </p:txBody>
      </p:sp>
      <p:sp>
        <p:nvSpPr>
          <p:cNvPr id="54" name="AutoShape 61"/>
          <p:cNvSpPr>
            <a:spLocks noChangeArrowheads="1"/>
          </p:cNvSpPr>
          <p:nvPr/>
        </p:nvSpPr>
        <p:spPr bwMode="auto">
          <a:xfrm>
            <a:off x="5673080" y="4226346"/>
            <a:ext cx="4232920" cy="498798"/>
          </a:xfrm>
          <a:prstGeom prst="roundRect">
            <a:avLst>
              <a:gd name="adj" fmla="val 9157"/>
            </a:avLst>
          </a:prstGeom>
          <a:solidFill>
            <a:schemeClr val="bg1"/>
          </a:solidFill>
          <a:ln w="28575" algn="ctr">
            <a:solidFill>
              <a:srgbClr val="000000"/>
            </a:solidFill>
            <a:round/>
            <a:headEnd/>
            <a:tailEnd/>
          </a:ln>
        </p:spPr>
        <p:txBody>
          <a:bodyPr wrap="none" anchor="ctr"/>
          <a:lstStyle/>
          <a:p>
            <a:pPr algn="ctr"/>
            <a:r>
              <a:rPr lang="zh-CN" altLang="en-US" sz="1600" dirty="0" smtClean="0">
                <a:latin typeface="微软雅黑" pitchFamily="34" charset="-122"/>
                <a:ea typeface="微软雅黑" pitchFamily="34" charset="-122"/>
              </a:rPr>
              <a:t>三级阵列及拓展工具开发</a:t>
            </a:r>
            <a:endParaRPr lang="ja-JP" altLang="en-US" sz="1600" dirty="0">
              <a:latin typeface="微软雅黑" pitchFamily="34" charset="-122"/>
              <a:ea typeface="微软雅黑" pitchFamily="34" charset="-122"/>
            </a:endParaRPr>
          </a:p>
        </p:txBody>
      </p:sp>
      <p:sp>
        <p:nvSpPr>
          <p:cNvPr id="31" name="AutoShape 59"/>
          <p:cNvSpPr>
            <a:spLocks noChangeArrowheads="1"/>
          </p:cNvSpPr>
          <p:nvPr/>
        </p:nvSpPr>
        <p:spPr bwMode="auto">
          <a:xfrm>
            <a:off x="6581048" y="3789040"/>
            <a:ext cx="667169" cy="498798"/>
          </a:xfrm>
          <a:prstGeom prst="roundRect">
            <a:avLst>
              <a:gd name="adj" fmla="val 0"/>
            </a:avLst>
          </a:prstGeom>
          <a:solidFill>
            <a:schemeClr val="bg1"/>
          </a:solidFill>
          <a:ln w="28575" algn="ctr">
            <a:solidFill>
              <a:srgbClr val="000000"/>
            </a:solidFill>
            <a:round/>
            <a:headEnd/>
            <a:tailEnd/>
          </a:ln>
        </p:spPr>
        <p:txBody>
          <a:bodyPr wrap="none" anchor="ctr"/>
          <a:lstStyle/>
          <a:p>
            <a:pPr algn="ctr"/>
            <a:r>
              <a:rPr lang="zh-CN" altLang="en-US" sz="1200" dirty="0" smtClean="0">
                <a:solidFill>
                  <a:srgbClr val="FF0000"/>
                </a:solidFill>
                <a:latin typeface="微软雅黑" pitchFamily="34" charset="-122"/>
                <a:ea typeface="微软雅黑" pitchFamily="34" charset="-122"/>
              </a:rPr>
              <a:t>更新</a:t>
            </a:r>
            <a:endParaRPr lang="ja-JP" altLang="en-US" sz="1200" dirty="0">
              <a:solidFill>
                <a:srgbClr val="FF0000"/>
              </a:solidFill>
              <a:latin typeface="微软雅黑" pitchFamily="34" charset="-122"/>
              <a:ea typeface="微软雅黑" pitchFamily="34" charset="-122"/>
            </a:endParaRPr>
          </a:p>
        </p:txBody>
      </p:sp>
      <p:sp>
        <p:nvSpPr>
          <p:cNvPr id="55" name="AutoShape 59"/>
          <p:cNvSpPr>
            <a:spLocks noChangeArrowheads="1"/>
          </p:cNvSpPr>
          <p:nvPr/>
        </p:nvSpPr>
        <p:spPr bwMode="auto">
          <a:xfrm>
            <a:off x="5788960" y="3789040"/>
            <a:ext cx="667169" cy="498798"/>
          </a:xfrm>
          <a:prstGeom prst="roundRect">
            <a:avLst>
              <a:gd name="adj" fmla="val 0"/>
            </a:avLst>
          </a:prstGeom>
          <a:solidFill>
            <a:schemeClr val="bg1"/>
          </a:solidFill>
          <a:ln w="28575" algn="ctr">
            <a:solidFill>
              <a:srgbClr val="000000"/>
            </a:solidFill>
            <a:round/>
            <a:headEnd/>
            <a:tailEnd/>
          </a:ln>
        </p:spPr>
        <p:txBody>
          <a:bodyPr wrap="none" anchor="ctr"/>
          <a:lstStyle/>
          <a:p>
            <a:pPr algn="ctr"/>
            <a:r>
              <a:rPr lang="zh-CN" altLang="en-US" sz="1200" dirty="0" smtClean="0">
                <a:solidFill>
                  <a:srgbClr val="FF0000"/>
                </a:solidFill>
                <a:latin typeface="微软雅黑" pitchFamily="34" charset="-122"/>
                <a:ea typeface="微软雅黑" pitchFamily="34" charset="-122"/>
              </a:rPr>
              <a:t>更新</a:t>
            </a:r>
            <a:endParaRPr lang="ja-JP" altLang="en-US" sz="1200" dirty="0">
              <a:solidFill>
                <a:srgbClr val="FF0000"/>
              </a:solidFill>
              <a:latin typeface="微软雅黑" pitchFamily="34" charset="-122"/>
              <a:ea typeface="微软雅黑" pitchFamily="34" charset="-122"/>
            </a:endParaRPr>
          </a:p>
        </p:txBody>
      </p:sp>
      <p:sp>
        <p:nvSpPr>
          <p:cNvPr id="58" name="AutoShape 59"/>
          <p:cNvSpPr>
            <a:spLocks noChangeArrowheads="1"/>
          </p:cNvSpPr>
          <p:nvPr/>
        </p:nvSpPr>
        <p:spPr bwMode="auto">
          <a:xfrm>
            <a:off x="7373136" y="3789040"/>
            <a:ext cx="667169" cy="498798"/>
          </a:xfrm>
          <a:prstGeom prst="roundRect">
            <a:avLst>
              <a:gd name="adj" fmla="val 0"/>
            </a:avLst>
          </a:prstGeom>
          <a:solidFill>
            <a:schemeClr val="bg1"/>
          </a:solidFill>
          <a:ln w="28575" algn="ctr">
            <a:solidFill>
              <a:srgbClr val="000000"/>
            </a:solidFill>
            <a:round/>
            <a:headEnd/>
            <a:tailEnd/>
          </a:ln>
        </p:spPr>
        <p:txBody>
          <a:bodyPr wrap="none" anchor="ctr"/>
          <a:lstStyle/>
          <a:p>
            <a:pPr algn="ctr"/>
            <a:r>
              <a:rPr lang="zh-CN" altLang="en-US" sz="1200" dirty="0" smtClean="0">
                <a:solidFill>
                  <a:srgbClr val="FF0000"/>
                </a:solidFill>
                <a:latin typeface="微软雅黑" pitchFamily="34" charset="-122"/>
                <a:ea typeface="微软雅黑" pitchFamily="34" charset="-122"/>
              </a:rPr>
              <a:t>更新</a:t>
            </a:r>
            <a:endParaRPr lang="ja-JP" altLang="en-US" sz="1200" dirty="0">
              <a:solidFill>
                <a:srgbClr val="FF0000"/>
              </a:solidFill>
              <a:latin typeface="微软雅黑" pitchFamily="34" charset="-122"/>
              <a:ea typeface="微软雅黑" pitchFamily="34" charset="-122"/>
            </a:endParaRPr>
          </a:p>
        </p:txBody>
      </p:sp>
      <p:sp>
        <p:nvSpPr>
          <p:cNvPr id="59" name="AutoShape 59"/>
          <p:cNvSpPr>
            <a:spLocks noChangeArrowheads="1"/>
          </p:cNvSpPr>
          <p:nvPr/>
        </p:nvSpPr>
        <p:spPr bwMode="auto">
          <a:xfrm>
            <a:off x="8165224" y="3789040"/>
            <a:ext cx="667169" cy="498798"/>
          </a:xfrm>
          <a:prstGeom prst="roundRect">
            <a:avLst>
              <a:gd name="adj" fmla="val 0"/>
            </a:avLst>
          </a:prstGeom>
          <a:solidFill>
            <a:schemeClr val="bg1"/>
          </a:solidFill>
          <a:ln w="28575" algn="ctr">
            <a:solidFill>
              <a:srgbClr val="000000"/>
            </a:solidFill>
            <a:round/>
            <a:headEnd/>
            <a:tailEnd/>
          </a:ln>
        </p:spPr>
        <p:txBody>
          <a:bodyPr wrap="none" anchor="ctr"/>
          <a:lstStyle/>
          <a:p>
            <a:pPr algn="ctr"/>
            <a:r>
              <a:rPr lang="zh-CN" altLang="en-US" sz="1200" dirty="0" smtClean="0">
                <a:solidFill>
                  <a:srgbClr val="FF0000"/>
                </a:solidFill>
                <a:latin typeface="微软雅黑" pitchFamily="34" charset="-122"/>
                <a:ea typeface="微软雅黑" pitchFamily="34" charset="-122"/>
              </a:rPr>
              <a:t>更新</a:t>
            </a:r>
            <a:endParaRPr lang="ja-JP" altLang="en-US" sz="1200" dirty="0">
              <a:solidFill>
                <a:srgbClr val="FF0000"/>
              </a:solidFill>
              <a:latin typeface="微软雅黑" pitchFamily="34" charset="-122"/>
              <a:ea typeface="微软雅黑" pitchFamily="34" charset="-122"/>
            </a:endParaRPr>
          </a:p>
        </p:txBody>
      </p:sp>
      <p:sp>
        <p:nvSpPr>
          <p:cNvPr id="60" name="AutoShape 59"/>
          <p:cNvSpPr>
            <a:spLocks noChangeArrowheads="1"/>
          </p:cNvSpPr>
          <p:nvPr/>
        </p:nvSpPr>
        <p:spPr bwMode="auto">
          <a:xfrm>
            <a:off x="8885304" y="3789040"/>
            <a:ext cx="667169" cy="498798"/>
          </a:xfrm>
          <a:prstGeom prst="roundRect">
            <a:avLst>
              <a:gd name="adj" fmla="val 0"/>
            </a:avLst>
          </a:prstGeom>
          <a:solidFill>
            <a:schemeClr val="bg1"/>
          </a:solidFill>
          <a:ln w="28575" algn="ctr">
            <a:solidFill>
              <a:srgbClr val="000000"/>
            </a:solidFill>
            <a:round/>
            <a:headEnd/>
            <a:tailEnd/>
          </a:ln>
        </p:spPr>
        <p:txBody>
          <a:bodyPr wrap="none" anchor="ctr"/>
          <a:lstStyle/>
          <a:p>
            <a:pPr algn="ctr"/>
            <a:r>
              <a:rPr lang="zh-CN" altLang="en-US" sz="1200" dirty="0" smtClean="0">
                <a:solidFill>
                  <a:srgbClr val="FF0000"/>
                </a:solidFill>
                <a:latin typeface="微软雅黑" pitchFamily="34" charset="-122"/>
                <a:ea typeface="微软雅黑" pitchFamily="34" charset="-122"/>
              </a:rPr>
              <a:t>更新</a:t>
            </a:r>
            <a:endParaRPr lang="ja-JP" altLang="en-US" sz="1200" dirty="0">
              <a:solidFill>
                <a:srgbClr val="FF000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Rectangle 8"/>
          <p:cNvSpPr/>
          <p:nvPr/>
        </p:nvSpPr>
        <p:spPr>
          <a:xfrm>
            <a:off x="276225" y="3457663"/>
            <a:ext cx="5772150" cy="1676400"/>
          </a:xfrm>
          <a:prstGeom prst="rect">
            <a:avLst/>
          </a:prstGeom>
          <a:noFill/>
          <a:ln w="317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5760" anchor="ctr"/>
          <a:lstStyle/>
          <a:p>
            <a:pPr>
              <a:defRPr/>
            </a:pPr>
            <a:r>
              <a:rPr lang="en-US" altLang="zh-CN" sz="1600" dirty="0" err="1">
                <a:solidFill>
                  <a:schemeClr val="bg1"/>
                </a:solidFill>
                <a:latin typeface="微软雅黑" pitchFamily="34" charset="-122"/>
                <a:ea typeface="微软雅黑" pitchFamily="34" charset="-122"/>
                <a:cs typeface="Museo 300"/>
              </a:rPr>
              <a:t>Amusegroup</a:t>
            </a:r>
            <a:r>
              <a:rPr lang="en-US" altLang="zh-CN" sz="1600" dirty="0">
                <a:solidFill>
                  <a:schemeClr val="bg1"/>
                </a:solidFill>
                <a:latin typeface="微软雅黑" pitchFamily="34" charset="-122"/>
                <a:ea typeface="微软雅黑" pitchFamily="34" charset="-122"/>
                <a:cs typeface="Museo 300"/>
              </a:rPr>
              <a:t> Worldwide</a:t>
            </a:r>
          </a:p>
          <a:p>
            <a:pPr>
              <a:defRPr/>
            </a:pPr>
            <a:endParaRPr lang="en-US" altLang="zh-CN" sz="1200" dirty="0">
              <a:solidFill>
                <a:srgbClr val="404040"/>
              </a:solidFill>
              <a:latin typeface="微软雅黑" pitchFamily="34" charset="-122"/>
              <a:ea typeface="微软雅黑" pitchFamily="34" charset="-122"/>
              <a:cs typeface="Museo 300"/>
            </a:endParaRPr>
          </a:p>
          <a:p>
            <a:pPr>
              <a:defRPr/>
            </a:pPr>
            <a:r>
              <a:rPr lang="en-US" altLang="zh-CN" sz="1600" dirty="0" smtClean="0">
                <a:solidFill>
                  <a:srgbClr val="7F7F7F"/>
                </a:solidFill>
                <a:latin typeface="微软雅黑" pitchFamily="34" charset="-122"/>
                <a:ea typeface="微软雅黑" pitchFamily="34" charset="-122"/>
                <a:cs typeface="Museo 300"/>
              </a:rPr>
              <a:t>AMUSE </a:t>
            </a:r>
            <a:r>
              <a:rPr lang="en-US" altLang="zh-CN" sz="1600" dirty="0">
                <a:solidFill>
                  <a:srgbClr val="7F7F7F"/>
                </a:solidFill>
                <a:latin typeface="微软雅黑" pitchFamily="34" charset="-122"/>
                <a:ea typeface="微软雅黑" pitchFamily="34" charset="-122"/>
                <a:cs typeface="Museo 300"/>
              </a:rPr>
              <a:t>Digital Lab </a:t>
            </a:r>
            <a:r>
              <a:rPr lang="en-US" altLang="zh-CN" sz="1200" dirty="0">
                <a:solidFill>
                  <a:srgbClr val="404040"/>
                </a:solidFill>
                <a:latin typeface="微软雅黑" pitchFamily="34" charset="-122"/>
                <a:ea typeface="微软雅黑" pitchFamily="34" charset="-122"/>
                <a:cs typeface="Museo 300"/>
              </a:rPr>
              <a:t>– Full-service creative digital marketing</a:t>
            </a:r>
          </a:p>
          <a:p>
            <a:pPr>
              <a:defRPr/>
            </a:pPr>
            <a:r>
              <a:rPr lang="en-US" altLang="zh-CN" sz="1600" dirty="0">
                <a:solidFill>
                  <a:srgbClr val="7F7F7F"/>
                </a:solidFill>
                <a:latin typeface="微软雅黑" pitchFamily="34" charset="-122"/>
                <a:ea typeface="微软雅黑" pitchFamily="34" charset="-122"/>
                <a:cs typeface="Museo 300"/>
              </a:rPr>
              <a:t>SURGE</a:t>
            </a:r>
            <a:r>
              <a:rPr lang="en-US" altLang="zh-CN" sz="1200" dirty="0">
                <a:solidFill>
                  <a:srgbClr val="404040"/>
                </a:solidFill>
                <a:latin typeface="微软雅黑" pitchFamily="34" charset="-122"/>
                <a:ea typeface="微软雅黑" pitchFamily="34" charset="-122"/>
                <a:cs typeface="Museo 300"/>
              </a:rPr>
              <a:t> – Experiential brand &amp; youth marketing</a:t>
            </a:r>
          </a:p>
          <a:p>
            <a:pPr>
              <a:defRPr/>
            </a:pPr>
            <a:r>
              <a:rPr lang="en-US" altLang="zh-CN" sz="1600" dirty="0">
                <a:solidFill>
                  <a:srgbClr val="7F7F7F"/>
                </a:solidFill>
                <a:latin typeface="微软雅黑" pitchFamily="34" charset="-122"/>
                <a:ea typeface="微软雅黑" pitchFamily="34" charset="-122"/>
                <a:cs typeface="Museo 300"/>
              </a:rPr>
              <a:t>Perceptive Reality Lab</a:t>
            </a:r>
            <a:r>
              <a:rPr lang="en-US" altLang="zh-CN" sz="1600" dirty="0">
                <a:solidFill>
                  <a:srgbClr val="404040"/>
                </a:solidFill>
                <a:latin typeface="微软雅黑" pitchFamily="34" charset="-122"/>
                <a:ea typeface="微软雅黑" pitchFamily="34" charset="-122"/>
                <a:cs typeface="Museo 300"/>
              </a:rPr>
              <a:t> </a:t>
            </a:r>
            <a:r>
              <a:rPr lang="en-US" altLang="zh-CN" sz="1200" dirty="0">
                <a:solidFill>
                  <a:srgbClr val="404040"/>
                </a:solidFill>
                <a:latin typeface="微软雅黑" pitchFamily="34" charset="-122"/>
                <a:ea typeface="微软雅黑" pitchFamily="34" charset="-122"/>
                <a:cs typeface="Museo 300"/>
              </a:rPr>
              <a:t>– Empowering human experiences</a:t>
            </a:r>
          </a:p>
          <a:p>
            <a:pPr>
              <a:defRPr/>
            </a:pPr>
            <a:endParaRPr lang="en-US" altLang="zh-CN" sz="1200" dirty="0">
              <a:solidFill>
                <a:schemeClr val="bg1"/>
              </a:solidFill>
              <a:latin typeface="微软雅黑" pitchFamily="34" charset="-122"/>
              <a:ea typeface="微软雅黑" pitchFamily="34" charset="-122"/>
              <a:cs typeface="Museo 300"/>
            </a:endParaRPr>
          </a:p>
          <a:p>
            <a:pPr>
              <a:defRPr/>
            </a:pPr>
            <a:r>
              <a:rPr lang="en-US" altLang="zh-CN" sz="900" dirty="0" smtClean="0">
                <a:solidFill>
                  <a:schemeClr val="bg1"/>
                </a:solidFill>
                <a:latin typeface="微软雅黑" pitchFamily="34" charset="-122"/>
                <a:ea typeface="微软雅黑" pitchFamily="34" charset="-122"/>
                <a:cs typeface="Museo 300"/>
                <a:sym typeface="Myriad Set Text"/>
              </a:rPr>
              <a:t>29, </a:t>
            </a:r>
            <a:r>
              <a:rPr lang="en-US" altLang="zh-CN" sz="900" dirty="0" err="1" smtClean="0">
                <a:solidFill>
                  <a:schemeClr val="bg1"/>
                </a:solidFill>
                <a:latin typeface="微软雅黑" pitchFamily="34" charset="-122"/>
                <a:ea typeface="微软雅黑" pitchFamily="34" charset="-122"/>
                <a:cs typeface="Museo 300"/>
                <a:sym typeface="Myriad Set Text"/>
              </a:rPr>
              <a:t>BaiziwanRoad</a:t>
            </a:r>
            <a:r>
              <a:rPr lang="en-US" altLang="zh-CN" sz="900" dirty="0">
                <a:solidFill>
                  <a:schemeClr val="bg1"/>
                </a:solidFill>
                <a:latin typeface="微软雅黑" pitchFamily="34" charset="-122"/>
                <a:ea typeface="微软雅黑" pitchFamily="34" charset="-122"/>
                <a:cs typeface="Museo 300"/>
                <a:sym typeface="Myriad Set Text"/>
              </a:rPr>
              <a:t>, </a:t>
            </a:r>
            <a:r>
              <a:rPr lang="en-US" altLang="zh-CN" sz="900" dirty="0" err="1" smtClean="0">
                <a:solidFill>
                  <a:schemeClr val="bg1"/>
                </a:solidFill>
                <a:latin typeface="微软雅黑" pitchFamily="34" charset="-122"/>
                <a:ea typeface="微软雅黑" pitchFamily="34" charset="-122"/>
                <a:cs typeface="Museo 300"/>
                <a:sym typeface="Myriad Set Text"/>
              </a:rPr>
              <a:t>iCultural</a:t>
            </a:r>
            <a:r>
              <a:rPr lang="en-US" altLang="zh-CN" sz="900" dirty="0" smtClean="0">
                <a:solidFill>
                  <a:schemeClr val="bg1"/>
                </a:solidFill>
                <a:latin typeface="微软雅黑" pitchFamily="34" charset="-122"/>
                <a:ea typeface="微软雅黑" pitchFamily="34" charset="-122"/>
                <a:cs typeface="Museo 300"/>
                <a:sym typeface="Myriad Set Text"/>
              </a:rPr>
              <a:t> Park Warehouse 1-East </a:t>
            </a:r>
            <a:r>
              <a:rPr lang="en-US" altLang="zh-CN" sz="900" dirty="0" err="1" smtClean="0">
                <a:solidFill>
                  <a:schemeClr val="bg1"/>
                </a:solidFill>
                <a:latin typeface="微软雅黑" pitchFamily="34" charset="-122"/>
                <a:ea typeface="微软雅黑" pitchFamily="34" charset="-122"/>
                <a:cs typeface="Museo 300"/>
                <a:sym typeface="Myriad Set Text"/>
              </a:rPr>
              <a:t>Chaoyang</a:t>
            </a:r>
            <a:r>
              <a:rPr lang="en-US" altLang="zh-CN" sz="900" dirty="0" smtClean="0">
                <a:solidFill>
                  <a:schemeClr val="bg1"/>
                </a:solidFill>
                <a:latin typeface="微软雅黑" pitchFamily="34" charset="-122"/>
                <a:ea typeface="微软雅黑" pitchFamily="34" charset="-122"/>
                <a:cs typeface="Museo 300"/>
                <a:sym typeface="Myriad Set Text"/>
              </a:rPr>
              <a:t> </a:t>
            </a:r>
            <a:r>
              <a:rPr lang="en-US" altLang="zh-CN" sz="900" dirty="0">
                <a:solidFill>
                  <a:schemeClr val="bg1"/>
                </a:solidFill>
                <a:latin typeface="微软雅黑" pitchFamily="34" charset="-122"/>
                <a:ea typeface="微软雅黑" pitchFamily="34" charset="-122"/>
                <a:cs typeface="Museo 300"/>
                <a:sym typeface="Myriad Set Text"/>
              </a:rPr>
              <a:t>District, Beijing </a:t>
            </a:r>
            <a:r>
              <a:rPr lang="en-US" altLang="zh-CN" sz="900" dirty="0" smtClean="0">
                <a:solidFill>
                  <a:schemeClr val="bg1"/>
                </a:solidFill>
                <a:latin typeface="微软雅黑" pitchFamily="34" charset="-122"/>
                <a:ea typeface="微软雅黑" pitchFamily="34" charset="-122"/>
                <a:cs typeface="Museo 300"/>
                <a:sym typeface="Myriad Set Text"/>
              </a:rPr>
              <a:t>100022, </a:t>
            </a:r>
            <a:r>
              <a:rPr lang="en-US" altLang="zh-CN" sz="900" dirty="0">
                <a:solidFill>
                  <a:schemeClr val="bg1"/>
                </a:solidFill>
                <a:latin typeface="微软雅黑" pitchFamily="34" charset="-122"/>
                <a:ea typeface="微软雅黑" pitchFamily="34" charset="-122"/>
                <a:cs typeface="Museo 300"/>
                <a:sym typeface="Myriad Set Text"/>
              </a:rPr>
              <a:t>CHINA</a:t>
            </a:r>
          </a:p>
          <a:p>
            <a:pPr>
              <a:defRPr/>
            </a:pPr>
            <a:r>
              <a:rPr lang="en-US" altLang="zh-CN" sz="900" dirty="0">
                <a:solidFill>
                  <a:schemeClr val="bg1"/>
                </a:solidFill>
                <a:latin typeface="微软雅黑" pitchFamily="34" charset="-122"/>
                <a:ea typeface="微软雅黑" pitchFamily="34" charset="-122"/>
                <a:cs typeface="Museo 300"/>
                <a:sym typeface="Myriad Set Text"/>
              </a:rPr>
              <a:t>Tel: +86-10-59081519  Fax:  +86-10-59081539    </a:t>
            </a:r>
            <a:endParaRPr lang="en-US" altLang="zh-CN" sz="900" dirty="0">
              <a:solidFill>
                <a:schemeClr val="bg1"/>
              </a:solidFill>
              <a:latin typeface="微软雅黑" pitchFamily="34" charset="-122"/>
              <a:ea typeface="微软雅黑" pitchFamily="34" charset="-122"/>
              <a:cs typeface="Museo 300"/>
            </a:endParaRPr>
          </a:p>
        </p:txBody>
      </p:sp>
      <p:sp>
        <p:nvSpPr>
          <p:cNvPr id="5" name="Rectangle 2"/>
          <p:cNvSpPr/>
          <p:nvPr/>
        </p:nvSpPr>
        <p:spPr>
          <a:xfrm>
            <a:off x="512890" y="5149940"/>
            <a:ext cx="1447832" cy="507831"/>
          </a:xfrm>
          <a:prstGeom prst="rect">
            <a:avLst/>
          </a:prstGeom>
        </p:spPr>
        <p:txBody>
          <a:bodyPr wrap="none">
            <a:spAutoFit/>
          </a:bodyPr>
          <a:lstStyle/>
          <a:p>
            <a:pPr fontAlgn="auto">
              <a:spcBef>
                <a:spcPts val="0"/>
              </a:spcBef>
              <a:spcAft>
                <a:spcPts val="0"/>
              </a:spcAft>
              <a:defRPr/>
            </a:pPr>
            <a:r>
              <a:rPr lang="en-US" altLang="zh-CN" sz="900" dirty="0" smtClean="0">
                <a:solidFill>
                  <a:prstClr val="black">
                    <a:lumMod val="50000"/>
                    <a:lumOff val="50000"/>
                  </a:prstClr>
                </a:solidFill>
                <a:latin typeface="微软雅黑" pitchFamily="34" charset="-122"/>
                <a:ea typeface="微软雅黑" pitchFamily="34" charset="-122"/>
                <a:cs typeface="TrueFrutigerLight Regular"/>
                <a:sym typeface="Myriad Set Text"/>
                <a:hlinkClick r:id="rId2"/>
              </a:rPr>
              <a:t>www.amusegroup.com</a:t>
            </a:r>
            <a:endParaRPr lang="en-US" altLang="zh-CN" sz="900" dirty="0" smtClean="0">
              <a:solidFill>
                <a:prstClr val="black">
                  <a:lumMod val="50000"/>
                  <a:lumOff val="50000"/>
                </a:prstClr>
              </a:solidFill>
              <a:latin typeface="微软雅黑" pitchFamily="34" charset="-122"/>
              <a:ea typeface="微软雅黑" pitchFamily="34" charset="-122"/>
              <a:cs typeface="TrueFrutigerLight Regular"/>
              <a:sym typeface="Myriad Set Text"/>
            </a:endParaRPr>
          </a:p>
          <a:p>
            <a:pPr fontAlgn="auto">
              <a:spcBef>
                <a:spcPts val="0"/>
              </a:spcBef>
              <a:spcAft>
                <a:spcPts val="0"/>
              </a:spcAft>
              <a:defRPr/>
            </a:pPr>
            <a:endParaRPr lang="en-US" dirty="0">
              <a:solidFill>
                <a:prstClr val="black">
                  <a:lumMod val="50000"/>
                  <a:lumOff val="50000"/>
                </a:prstClr>
              </a:solidFill>
              <a:latin typeface="微软雅黑" pitchFamily="34" charset="-122"/>
              <a:ea typeface="微软雅黑" pitchFamily="34" charset="-122"/>
            </a:endParaRPr>
          </a:p>
        </p:txBody>
      </p:sp>
      <p:sp>
        <p:nvSpPr>
          <p:cNvPr id="6" name="Text Box 4"/>
          <p:cNvSpPr txBox="1">
            <a:spLocks noChangeArrowheads="1"/>
          </p:cNvSpPr>
          <p:nvPr/>
        </p:nvSpPr>
        <p:spPr bwMode="auto">
          <a:xfrm>
            <a:off x="466457" y="5437276"/>
            <a:ext cx="5915025" cy="1377446"/>
          </a:xfrm>
          <a:prstGeom prst="rect">
            <a:avLst/>
          </a:prstGeom>
          <a:noFill/>
          <a:ln w="9525">
            <a:noFill/>
            <a:miter lim="800000"/>
            <a:headEnd/>
            <a:tailEnd/>
          </a:ln>
        </p:spPr>
        <p:txBody>
          <a:bodyPr lIns="144923" tIns="72462" rIns="144923" bIns="72462">
            <a:spAutoFit/>
          </a:bodyPr>
          <a:lstStyle/>
          <a:p>
            <a:pPr defTabSz="1449388"/>
            <a:r>
              <a:rPr lang="en-US" altLang="zh-CN" sz="800" dirty="0">
                <a:solidFill>
                  <a:srgbClr val="404040"/>
                </a:solidFill>
                <a:latin typeface="微软雅黑" pitchFamily="34" charset="-122"/>
                <a:ea typeface="微软雅黑" pitchFamily="34" charset="-122"/>
                <a:cs typeface="TrueFrutigerLight Regular"/>
              </a:rPr>
              <a:t>IMPORTANT NOTICE: </a:t>
            </a:r>
          </a:p>
          <a:p>
            <a:pPr algn="just" defTabSz="1449388"/>
            <a:r>
              <a:rPr lang="en-US" altLang="zh-CN" sz="800" dirty="0">
                <a:solidFill>
                  <a:srgbClr val="404040"/>
                </a:solidFill>
                <a:latin typeface="微软雅黑" pitchFamily="34" charset="-122"/>
                <a:ea typeface="微软雅黑" pitchFamily="34" charset="-122"/>
                <a:cs typeface="TrueFrutigerLight Regular"/>
              </a:rPr>
              <a:t>This message is intended for the use of the person(s) or organization (the Intended Recipient) to whom it is addressed. It may contain information which is privileged and confidential within the meaning of applicable law. Accordingly, dissemination, distribution, copying or other use of this message or any of its contents by any person other than the Intended Recipient may constitute a breach of civil or criminal law and is strictly prohibited. If you are not the Intended Recipient please contact the sender as soon as possible. All information or opinions expressed in this message and / or any attachments are those of the author and are not necessarily those of </a:t>
            </a:r>
            <a:r>
              <a:rPr lang="en-US" altLang="zh-CN" sz="800" dirty="0" err="1">
                <a:solidFill>
                  <a:srgbClr val="404040"/>
                </a:solidFill>
                <a:latin typeface="微软雅黑" pitchFamily="34" charset="-122"/>
                <a:ea typeface="微软雅黑" pitchFamily="34" charset="-122"/>
                <a:cs typeface="TrueFrutigerLight Regular"/>
              </a:rPr>
              <a:t>Amusegroup</a:t>
            </a:r>
            <a:r>
              <a:rPr lang="en-US" altLang="zh-CN" sz="800" dirty="0">
                <a:solidFill>
                  <a:srgbClr val="404040"/>
                </a:solidFill>
                <a:latin typeface="微软雅黑" pitchFamily="34" charset="-122"/>
                <a:ea typeface="微软雅黑" pitchFamily="34" charset="-122"/>
                <a:cs typeface="TrueFrutigerLight Regular"/>
              </a:rPr>
              <a:t> Worldwide. All reasonable precautions have been taken to ensure no viruses are present in this E-mail. As </a:t>
            </a:r>
            <a:r>
              <a:rPr lang="en-US" altLang="zh-CN" sz="800" dirty="0" err="1">
                <a:solidFill>
                  <a:srgbClr val="404040"/>
                </a:solidFill>
                <a:latin typeface="微软雅黑" pitchFamily="34" charset="-122"/>
                <a:ea typeface="微软雅黑" pitchFamily="34" charset="-122"/>
                <a:cs typeface="TrueFrutigerLight Regular"/>
              </a:rPr>
              <a:t>Amusegroup</a:t>
            </a:r>
            <a:r>
              <a:rPr lang="en-US" altLang="zh-CN" sz="800" dirty="0">
                <a:solidFill>
                  <a:srgbClr val="404040"/>
                </a:solidFill>
                <a:latin typeface="微软雅黑" pitchFamily="34" charset="-122"/>
                <a:ea typeface="微软雅黑" pitchFamily="34" charset="-122"/>
                <a:cs typeface="TrueFrutigerLight Regular"/>
              </a:rPr>
              <a:t> Worldwide accepts no responsibility for loss or damage arising from the use of this E-mail or attachments we recommend that you subject these to your virus checking procedures prior to use.</a:t>
            </a:r>
          </a:p>
        </p:txBody>
      </p:sp>
      <p:sp>
        <p:nvSpPr>
          <p:cNvPr id="7" name="Rectangle 7"/>
          <p:cNvSpPr>
            <a:spLocks noChangeArrowheads="1"/>
          </p:cNvSpPr>
          <p:nvPr/>
        </p:nvSpPr>
        <p:spPr bwMode="auto">
          <a:xfrm>
            <a:off x="534512" y="214291"/>
            <a:ext cx="4861322" cy="398463"/>
          </a:xfrm>
          <a:prstGeom prst="rect">
            <a:avLst/>
          </a:prstGeom>
          <a:noFill/>
          <a:ln w="9525">
            <a:noFill/>
            <a:miter lim="800000"/>
            <a:headEnd/>
            <a:tailEnd/>
          </a:ln>
        </p:spPr>
        <p:txBody>
          <a:bodyPr/>
          <a:lstStyle/>
          <a:p>
            <a:pPr>
              <a:spcBef>
                <a:spcPct val="20000"/>
              </a:spcBef>
              <a:buClr>
                <a:srgbClr val="FF3300"/>
              </a:buClr>
            </a:pPr>
            <a:r>
              <a:rPr lang="en-US" altLang="zh-CN" sz="900" dirty="0">
                <a:solidFill>
                  <a:srgbClr val="7F7F7F"/>
                </a:solidFill>
                <a:latin typeface="微软雅黑" pitchFamily="34" charset="-122"/>
                <a:ea typeface="微软雅黑" pitchFamily="34" charset="-122"/>
                <a:cs typeface="Museo 300"/>
              </a:rPr>
              <a:t>INNOVATION | CREATIVITY | STRATEGY | YOUTH MARKETING | BRAND EVANGELIST | INTERACTIVE SURFACES</a:t>
            </a:r>
          </a:p>
        </p:txBody>
      </p:sp>
      <p:sp>
        <p:nvSpPr>
          <p:cNvPr id="8" name="Title 1"/>
          <p:cNvSpPr txBox="1">
            <a:spLocks/>
          </p:cNvSpPr>
          <p:nvPr/>
        </p:nvSpPr>
        <p:spPr>
          <a:xfrm>
            <a:off x="483585" y="1752600"/>
            <a:ext cx="5829300" cy="914400"/>
          </a:xfrm>
          <a:prstGeom prst="rect">
            <a:avLst/>
          </a:prstGeom>
        </p:spPr>
        <p:txBody>
          <a:bodyPr vert="horz" lIns="91440" tIns="45720" rIns="91440" bIns="45720" rtlCol="0" anchor="ctr">
            <a:normAutofit fontScale="92500"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6000" b="1" i="0" u="none" strike="noStrike" kern="1200" cap="none" spc="-150" normalizeH="0" baseline="0" noProof="0" dirty="0" smtClean="0">
                <a:ln>
                  <a:noFill/>
                </a:ln>
                <a:solidFill>
                  <a:schemeClr val="bg1"/>
                </a:solidFill>
                <a:effectLst/>
                <a:uLnTx/>
                <a:uFillTx/>
                <a:latin typeface="+mj-lt"/>
                <a:ea typeface="+mj-ea"/>
                <a:cs typeface="Museo 500"/>
              </a:rPr>
              <a:t>Let’s </a:t>
            </a:r>
            <a:r>
              <a:rPr kumimoji="0" lang="en-US" altLang="zh-CN" sz="6000" b="1" i="0" u="none" strike="noStrike" kern="1200" cap="none" spc="-150" normalizeH="0" baseline="0" noProof="0" dirty="0" smtClean="0">
                <a:ln>
                  <a:noFill/>
                </a:ln>
                <a:solidFill>
                  <a:srgbClr val="FF9932"/>
                </a:solidFill>
                <a:effectLst/>
                <a:uLnTx/>
                <a:uFillTx/>
                <a:latin typeface="+mj-lt"/>
                <a:ea typeface="+mj-ea"/>
                <a:cs typeface="Museo 500"/>
              </a:rPr>
              <a:t>talk</a:t>
            </a:r>
            <a:r>
              <a:rPr kumimoji="0" lang="en-US" altLang="zh-CN" sz="6000" b="1" i="0" u="none" strike="noStrike" kern="1200" cap="none" spc="-150" normalizeH="0" baseline="0" noProof="0" dirty="0" smtClean="0">
                <a:ln>
                  <a:noFill/>
                </a:ln>
                <a:solidFill>
                  <a:schemeClr val="bg1"/>
                </a:solidFill>
                <a:effectLst/>
                <a:uLnTx/>
                <a:uFillTx/>
                <a:latin typeface="+mj-lt"/>
                <a:ea typeface="+mj-ea"/>
                <a:cs typeface="Museo 500"/>
              </a:rPr>
              <a: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23598" y="2685386"/>
            <a:ext cx="9310718" cy="36855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4" descr="http://alibuybuy-img11.stor.sinaapp.com/2012/03/ec90_slide-41.jpg"/>
          <p:cNvPicPr>
            <a:picLocks noChangeAspect="1" noChangeArrowheads="1"/>
          </p:cNvPicPr>
          <p:nvPr/>
        </p:nvPicPr>
        <p:blipFill>
          <a:blip r:embed="rId2" cstate="print"/>
          <a:srcRect/>
          <a:stretch>
            <a:fillRect/>
          </a:stretch>
        </p:blipFill>
        <p:spPr bwMode="auto">
          <a:xfrm>
            <a:off x="4923294" y="2786058"/>
            <a:ext cx="4530300" cy="3500462"/>
          </a:xfrm>
          <a:prstGeom prst="rect">
            <a:avLst/>
          </a:prstGeom>
          <a:noFill/>
        </p:spPr>
      </p:pic>
      <p:sp>
        <p:nvSpPr>
          <p:cNvPr id="6" name="矩形 5"/>
          <p:cNvSpPr/>
          <p:nvPr/>
        </p:nvSpPr>
        <p:spPr>
          <a:xfrm>
            <a:off x="542654" y="1627520"/>
            <a:ext cx="6786610" cy="1015663"/>
          </a:xfrm>
          <a:prstGeom prst="rect">
            <a:avLst/>
          </a:prstGeom>
          <a:noFill/>
        </p:spPr>
        <p:txBody>
          <a:bodyPr wrap="square">
            <a:spAutoFit/>
            <a:scene3d>
              <a:camera prst="orthographicFront"/>
              <a:lightRig rig="threePt" dir="t"/>
            </a:scene3d>
            <a:sp3d extrusionH="57150">
              <a:bevelT w="69850" h="38100" prst="cross"/>
            </a:sp3d>
          </a:bodyPr>
          <a:lstStyle/>
          <a:p>
            <a:pPr>
              <a:lnSpc>
                <a:spcPct val="150000"/>
              </a:lnSpc>
            </a:pPr>
            <a:r>
              <a:rPr lang="en-US" altLang="zh-CN" sz="2000" b="1" dirty="0" smtClean="0">
                <a:latin typeface="微软雅黑" pitchFamily="34" charset="-122"/>
                <a:ea typeface="微软雅黑" pitchFamily="34" charset="-122"/>
              </a:rPr>
              <a:t>2011</a:t>
            </a:r>
            <a:r>
              <a:rPr lang="zh-CN" altLang="en-US" sz="2000" b="1" dirty="0" smtClean="0">
                <a:latin typeface="微软雅黑" pitchFamily="34" charset="-122"/>
                <a:ea typeface="微软雅黑" pitchFamily="34" charset="-122"/>
              </a:rPr>
              <a:t>，</a:t>
            </a:r>
            <a:r>
              <a:rPr lang="en-US" altLang="zh-CN" sz="2000" b="1" spc="-150" dirty="0" smtClean="0">
                <a:solidFill>
                  <a:srgbClr val="FF0000"/>
                </a:solidFill>
                <a:latin typeface="微软雅黑" pitchFamily="34" charset="-122"/>
                <a:ea typeface="微软雅黑" pitchFamily="34" charset="-122"/>
              </a:rPr>
              <a:t>APPS</a:t>
            </a:r>
            <a:r>
              <a:rPr lang="zh-CN" altLang="en-US" sz="2000" b="1" dirty="0" smtClean="0">
                <a:solidFill>
                  <a:srgbClr val="FF0000"/>
                </a:solidFill>
                <a:latin typeface="微软雅黑" pitchFamily="34" charset="-122"/>
                <a:ea typeface="微软雅黑" pitchFamily="34" charset="-122"/>
              </a:rPr>
              <a:t>已经取代</a:t>
            </a:r>
            <a:r>
              <a:rPr lang="en-US" altLang="zh-CN" sz="2000" b="1" dirty="0" smtClean="0">
                <a:solidFill>
                  <a:srgbClr val="FF0000"/>
                </a:solidFill>
                <a:latin typeface="微软雅黑" pitchFamily="34" charset="-122"/>
                <a:ea typeface="微软雅黑" pitchFamily="34" charset="-122"/>
              </a:rPr>
              <a:t>PC</a:t>
            </a:r>
            <a:r>
              <a:rPr lang="zh-CN" altLang="en-US" sz="2000" b="1" dirty="0" smtClean="0">
                <a:latin typeface="微软雅黑" pitchFamily="34" charset="-122"/>
                <a:ea typeface="微软雅黑" pitchFamily="34" charset="-122"/>
              </a:rPr>
              <a:t>，成为最主要的互联网接入方式</a:t>
            </a:r>
            <a:endParaRPr lang="en-US" altLang="zh-CN" sz="2000" b="1" dirty="0" smtClean="0">
              <a:latin typeface="微软雅黑" pitchFamily="34" charset="-122"/>
              <a:ea typeface="微软雅黑" pitchFamily="34" charset="-122"/>
            </a:endParaRPr>
          </a:p>
          <a:p>
            <a:pPr>
              <a:lnSpc>
                <a:spcPct val="150000"/>
              </a:lnSpc>
            </a:pPr>
            <a:r>
              <a:rPr lang="zh-CN" altLang="en-US" sz="2000" b="1" dirty="0" smtClean="0">
                <a:latin typeface="微软雅黑" pitchFamily="34" charset="-122"/>
                <a:ea typeface="微软雅黑" pitchFamily="34" charset="-122"/>
              </a:rPr>
              <a:t>除了晚上</a:t>
            </a:r>
            <a:r>
              <a:rPr lang="en-US" altLang="zh-CN" sz="2000" b="1" dirty="0" smtClean="0">
                <a:latin typeface="微软雅黑" pitchFamily="34" charset="-122"/>
                <a:ea typeface="微软雅黑" pitchFamily="34" charset="-122"/>
              </a:rPr>
              <a:t>7</a:t>
            </a:r>
            <a:r>
              <a:rPr lang="zh-CN" altLang="en-US" sz="2000" b="1" dirty="0" smtClean="0">
                <a:latin typeface="微软雅黑" pitchFamily="34" charset="-122"/>
                <a:ea typeface="微软雅黑" pitchFamily="34" charset="-122"/>
              </a:rPr>
              <a:t>点到</a:t>
            </a:r>
            <a:r>
              <a:rPr lang="en-US" altLang="zh-CN" sz="2000" b="1" dirty="0" smtClean="0">
                <a:latin typeface="微软雅黑" pitchFamily="34" charset="-122"/>
                <a:ea typeface="微软雅黑" pitchFamily="34" charset="-122"/>
              </a:rPr>
              <a:t>11</a:t>
            </a:r>
            <a:r>
              <a:rPr lang="zh-CN" altLang="en-US" sz="2000" b="1" dirty="0" smtClean="0">
                <a:latin typeface="微软雅黑" pitchFamily="34" charset="-122"/>
                <a:ea typeface="微软雅黑" pitchFamily="34" charset="-122"/>
              </a:rPr>
              <a:t>点，</a:t>
            </a:r>
            <a:r>
              <a:rPr lang="en-US" altLang="zh-CN" sz="2000" b="1" spc="-150" dirty="0" smtClean="0">
                <a:latin typeface="微软雅黑" pitchFamily="34" charset="-122"/>
                <a:ea typeface="微软雅黑" pitchFamily="34" charset="-122"/>
              </a:rPr>
              <a:t>APPS</a:t>
            </a:r>
            <a:r>
              <a:rPr lang="zh-CN" altLang="en-US" sz="2000" b="1" dirty="0" smtClean="0">
                <a:latin typeface="微软雅黑" pitchFamily="34" charset="-122"/>
                <a:ea typeface="微软雅黑" pitchFamily="34" charset="-122"/>
              </a:rPr>
              <a:t>都占据了</a:t>
            </a:r>
            <a:r>
              <a:rPr lang="zh-CN" altLang="en-US" sz="2000" b="1" dirty="0">
                <a:latin typeface="微软雅黑" pitchFamily="34" charset="-122"/>
                <a:ea typeface="微软雅黑" pitchFamily="34" charset="-122"/>
              </a:rPr>
              <a:t>人们</a:t>
            </a:r>
            <a:r>
              <a:rPr lang="zh-CN" altLang="en-US" sz="2000" b="1" dirty="0" smtClean="0">
                <a:latin typeface="微软雅黑" pitchFamily="34" charset="-122"/>
                <a:ea typeface="微软雅黑" pitchFamily="34" charset="-122"/>
              </a:rPr>
              <a:t>交互的第一位</a:t>
            </a:r>
          </a:p>
        </p:txBody>
      </p:sp>
      <p:pic>
        <p:nvPicPr>
          <p:cNvPr id="4" name="Picture 2" descr="http://alibuybuy-img11.stor.sinaapp.com/2012/03/22bf_slide-31.jpg"/>
          <p:cNvPicPr>
            <a:picLocks noChangeAspect="1" noChangeArrowheads="1"/>
          </p:cNvPicPr>
          <p:nvPr/>
        </p:nvPicPr>
        <p:blipFill>
          <a:blip r:embed="rId3" cstate="print"/>
          <a:srcRect/>
          <a:stretch>
            <a:fillRect/>
          </a:stretch>
        </p:blipFill>
        <p:spPr bwMode="auto">
          <a:xfrm>
            <a:off x="452407" y="2786058"/>
            <a:ext cx="4530300" cy="3500462"/>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23598" y="2685386"/>
            <a:ext cx="9310718" cy="36855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2" descr="http://alibuybuy-img11.stor.sinaapp.com/2012/03/31ce_slide-61.jpg"/>
          <p:cNvPicPr>
            <a:picLocks noChangeAspect="1" noChangeArrowheads="1"/>
          </p:cNvPicPr>
          <p:nvPr/>
        </p:nvPicPr>
        <p:blipFill>
          <a:blip r:embed="rId2" cstate="print"/>
          <a:srcRect/>
          <a:stretch>
            <a:fillRect/>
          </a:stretch>
        </p:blipFill>
        <p:spPr bwMode="auto">
          <a:xfrm>
            <a:off x="452406" y="2781818"/>
            <a:ext cx="4500594" cy="3477508"/>
          </a:xfrm>
          <a:prstGeom prst="rect">
            <a:avLst/>
          </a:prstGeom>
          <a:noFill/>
        </p:spPr>
      </p:pic>
      <p:pic>
        <p:nvPicPr>
          <p:cNvPr id="5" name="Picture 4" descr="http://alibuybuy-img11.stor.sinaapp.com/2012/03/7692_slide-71.jpg"/>
          <p:cNvPicPr>
            <a:picLocks noChangeAspect="1" noChangeArrowheads="1"/>
          </p:cNvPicPr>
          <p:nvPr/>
        </p:nvPicPr>
        <p:blipFill>
          <a:blip r:embed="rId3" cstate="print"/>
          <a:srcRect/>
          <a:stretch>
            <a:fillRect/>
          </a:stretch>
        </p:blipFill>
        <p:spPr bwMode="auto">
          <a:xfrm>
            <a:off x="4953000" y="2781818"/>
            <a:ext cx="4500594" cy="3477508"/>
          </a:xfrm>
          <a:prstGeom prst="rect">
            <a:avLst/>
          </a:prstGeom>
          <a:noFill/>
        </p:spPr>
      </p:pic>
      <p:sp>
        <p:nvSpPr>
          <p:cNvPr id="6" name="矩形 5"/>
          <p:cNvSpPr/>
          <p:nvPr/>
        </p:nvSpPr>
        <p:spPr>
          <a:xfrm>
            <a:off x="560512" y="1556792"/>
            <a:ext cx="8858312" cy="1015663"/>
          </a:xfrm>
          <a:prstGeom prst="rect">
            <a:avLst/>
          </a:prstGeom>
          <a:noFill/>
        </p:spPr>
        <p:txBody>
          <a:bodyPr wrap="square">
            <a:spAutoFit/>
            <a:scene3d>
              <a:camera prst="orthographicFront"/>
              <a:lightRig rig="threePt" dir="t"/>
            </a:scene3d>
            <a:sp3d extrusionH="57150">
              <a:bevelT w="69850" h="38100" prst="cross"/>
            </a:sp3d>
          </a:bodyPr>
          <a:lstStyle/>
          <a:p>
            <a:pPr>
              <a:lnSpc>
                <a:spcPct val="150000"/>
              </a:lnSpc>
            </a:pPr>
            <a:r>
              <a:rPr lang="zh-CN" altLang="en-US" sz="2000" b="1" dirty="0" smtClean="0">
                <a:latin typeface="微软雅黑" pitchFamily="34" charset="-122"/>
                <a:ea typeface="微软雅黑" pitchFamily="34" charset="-122"/>
              </a:rPr>
              <a:t>人们主要用</a:t>
            </a:r>
            <a:r>
              <a:rPr lang="en-US" altLang="zh-CN" sz="2000" b="1" spc="-150" dirty="0" smtClean="0">
                <a:latin typeface="微软雅黑" pitchFamily="34" charset="-122"/>
                <a:ea typeface="微软雅黑" pitchFamily="34" charset="-122"/>
              </a:rPr>
              <a:t>APPS</a:t>
            </a:r>
            <a:r>
              <a:rPr lang="zh-CN" altLang="en-US" sz="2000" b="1" dirty="0" smtClean="0">
                <a:latin typeface="微软雅黑" pitchFamily="34" charset="-122"/>
                <a:ea typeface="微软雅黑" pitchFamily="34" charset="-122"/>
              </a:rPr>
              <a:t>进行</a:t>
            </a:r>
            <a:r>
              <a:rPr lang="zh-CN" altLang="en-US" sz="2000" b="1" dirty="0" smtClean="0">
                <a:solidFill>
                  <a:srgbClr val="FF0000"/>
                </a:solidFill>
                <a:latin typeface="微软雅黑" pitchFamily="34" charset="-122"/>
                <a:ea typeface="微软雅黑" pitchFamily="34" charset="-122"/>
              </a:rPr>
              <a:t>游戏</a:t>
            </a:r>
            <a:r>
              <a:rPr lang="zh-CN" altLang="en-US" sz="2000" b="1" dirty="0" smtClean="0">
                <a:latin typeface="微软雅黑" pitchFamily="34" charset="-122"/>
                <a:ea typeface="微软雅黑" pitchFamily="34" charset="-122"/>
              </a:rPr>
              <a:t>和</a:t>
            </a:r>
            <a:r>
              <a:rPr lang="zh-CN" altLang="en-US" sz="2000" b="1" dirty="0" smtClean="0">
                <a:solidFill>
                  <a:srgbClr val="FF0000"/>
                </a:solidFill>
                <a:latin typeface="微软雅黑" pitchFamily="34" charset="-122"/>
                <a:ea typeface="微软雅黑" pitchFamily="34" charset="-122"/>
              </a:rPr>
              <a:t>社交</a:t>
            </a:r>
            <a:endParaRPr lang="en-US" altLang="zh-CN" sz="2000" b="1" dirty="0" smtClean="0">
              <a:solidFill>
                <a:srgbClr val="FF0000"/>
              </a:solidFill>
              <a:latin typeface="微软雅黑" pitchFamily="34" charset="-122"/>
              <a:ea typeface="微软雅黑" pitchFamily="34" charset="-122"/>
            </a:endParaRPr>
          </a:p>
          <a:p>
            <a:pPr>
              <a:lnSpc>
                <a:spcPct val="150000"/>
              </a:lnSpc>
            </a:pPr>
            <a:r>
              <a:rPr lang="zh-CN" altLang="en-US" sz="2000" b="1" dirty="0" smtClean="0">
                <a:latin typeface="微软雅黑" pitchFamily="34" charset="-122"/>
                <a:ea typeface="微软雅黑" pitchFamily="34" charset="-122"/>
              </a:rPr>
              <a:t>所有</a:t>
            </a:r>
            <a:r>
              <a:rPr lang="en-US" altLang="zh-CN" sz="2000" b="1" spc="-150" dirty="0" smtClean="0">
                <a:latin typeface="微软雅黑" pitchFamily="34" charset="-122"/>
                <a:ea typeface="微软雅黑" pitchFamily="34" charset="-122"/>
              </a:rPr>
              <a:t>APPS</a:t>
            </a:r>
            <a:r>
              <a:rPr lang="zh-CN" altLang="en-US" sz="2000" b="1" dirty="0" smtClean="0">
                <a:latin typeface="微软雅黑" pitchFamily="34" charset="-122"/>
                <a:ea typeface="微软雅黑" pitchFamily="34" charset="-122"/>
              </a:rPr>
              <a:t>中，</a:t>
            </a:r>
            <a:r>
              <a:rPr lang="zh-CN" altLang="en-US" sz="2000" b="1" dirty="0" smtClean="0">
                <a:solidFill>
                  <a:srgbClr val="FF0000"/>
                </a:solidFill>
                <a:latin typeface="微软雅黑" pitchFamily="34" charset="-122"/>
                <a:ea typeface="微软雅黑" pitchFamily="34" charset="-122"/>
              </a:rPr>
              <a:t>社交</a:t>
            </a:r>
            <a:r>
              <a:rPr lang="en-US" altLang="zh-CN" sz="2000" b="1" dirty="0" smtClean="0">
                <a:solidFill>
                  <a:srgbClr val="FF0000"/>
                </a:solidFill>
                <a:latin typeface="微软雅黑" pitchFamily="34" charset="-122"/>
                <a:ea typeface="微软雅黑" pitchFamily="34" charset="-122"/>
              </a:rPr>
              <a:t>/</a:t>
            </a:r>
            <a:r>
              <a:rPr lang="zh-CN" altLang="en-US" sz="2000" b="1" dirty="0" smtClean="0">
                <a:solidFill>
                  <a:srgbClr val="FF0000"/>
                </a:solidFill>
                <a:latin typeface="微软雅黑" pitchFamily="34" charset="-122"/>
                <a:ea typeface="微软雅黑" pitchFamily="34" charset="-122"/>
              </a:rPr>
              <a:t>新闻</a:t>
            </a:r>
            <a:r>
              <a:rPr lang="en-US" altLang="zh-CN" sz="2000" b="1" dirty="0" smtClean="0">
                <a:solidFill>
                  <a:srgbClr val="FF0000"/>
                </a:solidFill>
                <a:latin typeface="微软雅黑" pitchFamily="34" charset="-122"/>
                <a:ea typeface="微软雅黑" pitchFamily="34" charset="-122"/>
              </a:rPr>
              <a:t>/</a:t>
            </a:r>
            <a:r>
              <a:rPr lang="zh-CN" altLang="en-US" sz="2000" b="1" dirty="0" smtClean="0">
                <a:solidFill>
                  <a:srgbClr val="FF0000"/>
                </a:solidFill>
                <a:latin typeface="微软雅黑" pitchFamily="34" charset="-122"/>
                <a:ea typeface="微软雅黑" pitchFamily="34" charset="-122"/>
              </a:rPr>
              <a:t>音乐</a:t>
            </a:r>
            <a:r>
              <a:rPr lang="en-US" altLang="zh-CN" sz="2000" b="1" dirty="0" smtClean="0">
                <a:solidFill>
                  <a:srgbClr val="FF0000"/>
                </a:solidFill>
                <a:latin typeface="微软雅黑" pitchFamily="34" charset="-122"/>
                <a:ea typeface="微软雅黑" pitchFamily="34" charset="-122"/>
              </a:rPr>
              <a:t>/</a:t>
            </a:r>
            <a:r>
              <a:rPr lang="zh-CN" altLang="en-US" sz="2000" b="1" dirty="0" smtClean="0">
                <a:solidFill>
                  <a:srgbClr val="FF0000"/>
                </a:solidFill>
                <a:latin typeface="微软雅黑" pitchFamily="34" charset="-122"/>
                <a:ea typeface="微软雅黑" pitchFamily="34" charset="-122"/>
              </a:rPr>
              <a:t>导航</a:t>
            </a:r>
            <a:r>
              <a:rPr lang="zh-CN" altLang="en-US" sz="2000" b="1" dirty="0" smtClean="0">
                <a:latin typeface="微软雅黑" pitchFamily="34" charset="-122"/>
                <a:ea typeface="微软雅黑" pitchFamily="34" charset="-122"/>
              </a:rPr>
              <a:t>等功能的</a:t>
            </a:r>
            <a:r>
              <a:rPr lang="zh-CN" altLang="en-US" sz="2000" b="1" dirty="0" smtClean="0">
                <a:solidFill>
                  <a:srgbClr val="FF0000"/>
                </a:solidFill>
                <a:latin typeface="微软雅黑" pitchFamily="34" charset="-122"/>
                <a:ea typeface="微软雅黑" pitchFamily="34" charset="-122"/>
              </a:rPr>
              <a:t>“忠诚度”</a:t>
            </a:r>
            <a:r>
              <a:rPr lang="zh-CN" altLang="en-US" sz="2000" b="1" dirty="0" smtClean="0">
                <a:latin typeface="微软雅黑" pitchFamily="34" charset="-122"/>
                <a:ea typeface="微软雅黑" pitchFamily="34" charset="-122"/>
              </a:rPr>
              <a:t>和</a:t>
            </a:r>
            <a:r>
              <a:rPr lang="zh-CN" altLang="en-US" sz="2000" b="1" dirty="0" smtClean="0">
                <a:solidFill>
                  <a:srgbClr val="FF0000"/>
                </a:solidFill>
                <a:latin typeface="微软雅黑" pitchFamily="34" charset="-122"/>
                <a:ea typeface="微软雅黑" pitchFamily="34" charset="-122"/>
              </a:rPr>
              <a:t>“在线时间”</a:t>
            </a:r>
            <a:r>
              <a:rPr lang="zh-CN" altLang="en-US" sz="2000" b="1" dirty="0" smtClean="0">
                <a:latin typeface="微软雅黑" pitchFamily="34" charset="-122"/>
                <a:ea typeface="微软雅黑" pitchFamily="34" charset="-122"/>
              </a:rPr>
              <a:t>最高</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23598" y="2685386"/>
            <a:ext cx="9310718" cy="36855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2" descr="http://alibuybuy-img11.stor.sinaapp.com/2012/03/0087_slide-91.jpg"/>
          <p:cNvPicPr>
            <a:picLocks noChangeAspect="1" noChangeArrowheads="1"/>
          </p:cNvPicPr>
          <p:nvPr/>
        </p:nvPicPr>
        <p:blipFill>
          <a:blip r:embed="rId2" cstate="print"/>
          <a:srcRect/>
          <a:stretch>
            <a:fillRect/>
          </a:stretch>
        </p:blipFill>
        <p:spPr bwMode="auto">
          <a:xfrm>
            <a:off x="452407" y="2793992"/>
            <a:ext cx="4500946" cy="3477780"/>
          </a:xfrm>
          <a:prstGeom prst="rect">
            <a:avLst/>
          </a:prstGeom>
          <a:noFill/>
        </p:spPr>
      </p:pic>
      <p:pic>
        <p:nvPicPr>
          <p:cNvPr id="5" name="Picture 4" descr="http://alibuybuy-img11.stor.sinaapp.com/2012/03/b35d_slide-111.jpg"/>
          <p:cNvPicPr>
            <a:picLocks noChangeAspect="1" noChangeArrowheads="1"/>
          </p:cNvPicPr>
          <p:nvPr/>
        </p:nvPicPr>
        <p:blipFill>
          <a:blip r:embed="rId3" cstate="print"/>
          <a:srcRect/>
          <a:stretch>
            <a:fillRect/>
          </a:stretch>
        </p:blipFill>
        <p:spPr bwMode="auto">
          <a:xfrm>
            <a:off x="4952995" y="2793981"/>
            <a:ext cx="4500599" cy="3477513"/>
          </a:xfrm>
          <a:prstGeom prst="rect">
            <a:avLst/>
          </a:prstGeom>
          <a:noFill/>
        </p:spPr>
      </p:pic>
      <p:sp>
        <p:nvSpPr>
          <p:cNvPr id="6" name="矩形 5"/>
          <p:cNvSpPr/>
          <p:nvPr/>
        </p:nvSpPr>
        <p:spPr>
          <a:xfrm>
            <a:off x="560512" y="1556792"/>
            <a:ext cx="8858312" cy="1015663"/>
          </a:xfrm>
          <a:prstGeom prst="rect">
            <a:avLst/>
          </a:prstGeom>
          <a:noFill/>
        </p:spPr>
        <p:txBody>
          <a:bodyPr wrap="square">
            <a:spAutoFit/>
            <a:scene3d>
              <a:camera prst="orthographicFront"/>
              <a:lightRig rig="threePt" dir="t"/>
            </a:scene3d>
            <a:sp3d extrusionH="57150">
              <a:bevelT w="69850" h="38100" prst="cross"/>
            </a:sp3d>
          </a:bodyPr>
          <a:lstStyle/>
          <a:p>
            <a:pPr>
              <a:lnSpc>
                <a:spcPct val="150000"/>
              </a:lnSpc>
            </a:pPr>
            <a:r>
              <a:rPr lang="zh-CN" altLang="en-US" sz="2000" b="1" dirty="0" smtClean="0">
                <a:latin typeface="微软雅黑" pitchFamily="34" charset="-122"/>
                <a:ea typeface="微软雅黑" pitchFamily="34" charset="-122"/>
              </a:rPr>
              <a:t>中国已成为</a:t>
            </a:r>
            <a:r>
              <a:rPr lang="zh-CN" altLang="en-US" sz="2000" b="1" dirty="0" smtClean="0">
                <a:solidFill>
                  <a:srgbClr val="FF0000"/>
                </a:solidFill>
                <a:latin typeface="微软雅黑" pitchFamily="34" charset="-122"/>
                <a:ea typeface="微软雅黑" pitchFamily="34" charset="-122"/>
              </a:rPr>
              <a:t>人均</a:t>
            </a:r>
            <a:r>
              <a:rPr lang="en-US" altLang="zh-CN" sz="2000" b="1" spc="-150" dirty="0" smtClean="0">
                <a:latin typeface="微软雅黑" pitchFamily="34" charset="-122"/>
                <a:ea typeface="微软雅黑" pitchFamily="34" charset="-122"/>
              </a:rPr>
              <a:t>APPS</a:t>
            </a:r>
            <a:r>
              <a:rPr lang="zh-CN" altLang="en-US" sz="2000" b="1" dirty="0" smtClean="0">
                <a:solidFill>
                  <a:srgbClr val="FF0000"/>
                </a:solidFill>
                <a:latin typeface="微软雅黑" pitchFamily="34" charset="-122"/>
                <a:ea typeface="微软雅黑" pitchFamily="34" charset="-122"/>
              </a:rPr>
              <a:t>第二</a:t>
            </a:r>
            <a:r>
              <a:rPr lang="zh-CN" altLang="en-US" sz="2000" b="1" dirty="0" smtClean="0">
                <a:latin typeface="微软雅黑" pitchFamily="34" charset="-122"/>
                <a:ea typeface="微软雅黑" pitchFamily="34" charset="-122"/>
              </a:rPr>
              <a:t>的国家</a:t>
            </a:r>
            <a:endParaRPr lang="en-US" altLang="zh-CN" sz="2000" b="1" dirty="0" smtClean="0">
              <a:latin typeface="微软雅黑" pitchFamily="34" charset="-122"/>
              <a:ea typeface="微软雅黑" pitchFamily="34" charset="-122"/>
            </a:endParaRPr>
          </a:p>
          <a:p>
            <a:pPr>
              <a:lnSpc>
                <a:spcPct val="150000"/>
              </a:lnSpc>
            </a:pPr>
            <a:r>
              <a:rPr lang="en-US" altLang="zh-CN" sz="2000" b="1" dirty="0" smtClean="0">
                <a:latin typeface="微软雅黑" pitchFamily="34" charset="-122"/>
                <a:ea typeface="微软雅黑" pitchFamily="34" charset="-122"/>
              </a:rPr>
              <a:t>2012</a:t>
            </a:r>
            <a:r>
              <a:rPr lang="en-US" altLang="zh-CN" sz="2000" b="1" spc="-150" dirty="0" smtClean="0">
                <a:latin typeface="微软雅黑" pitchFamily="34" charset="-122"/>
                <a:ea typeface="微软雅黑" pitchFamily="34" charset="-122"/>
              </a:rPr>
              <a:t>APPS</a:t>
            </a:r>
            <a:r>
              <a:rPr lang="zh-CN" altLang="en-US" sz="2000" b="1" dirty="0" smtClean="0">
                <a:latin typeface="微软雅黑" pitchFamily="34" charset="-122"/>
                <a:ea typeface="微软雅黑" pitchFamily="34" charset="-122"/>
              </a:rPr>
              <a:t>增长率超越美国，成为世界第一</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2520" y="2636912"/>
            <a:ext cx="7072362" cy="2585323"/>
          </a:xfrm>
          <a:prstGeom prst="rect">
            <a:avLst/>
          </a:prstGeom>
          <a:noFill/>
        </p:spPr>
        <p:txBody>
          <a:bodyPr wrap="square">
            <a:spAutoFit/>
            <a:scene3d>
              <a:camera prst="orthographicFront"/>
              <a:lightRig rig="threePt" dir="t"/>
            </a:scene3d>
            <a:sp3d extrusionH="57150">
              <a:bevelT w="69850" h="38100" prst="cross"/>
            </a:sp3d>
          </a:bodyPr>
          <a:lstStyle/>
          <a:p>
            <a:pPr>
              <a:lnSpc>
                <a:spcPct val="150000"/>
              </a:lnSpc>
            </a:pPr>
            <a:r>
              <a:rPr lang="zh-CN" altLang="en-US" sz="2800" b="1" dirty="0" smtClean="0">
                <a:solidFill>
                  <a:srgbClr val="FF0000"/>
                </a:solidFill>
                <a:latin typeface="微软雅黑" pitchFamily="34" charset="-122"/>
                <a:ea typeface="微软雅黑" pitchFamily="34" charset="-122"/>
              </a:rPr>
              <a:t>必须去移动端占据一席之地</a:t>
            </a:r>
            <a:endParaRPr lang="en-US" altLang="zh-CN" sz="2800" b="1" dirty="0" smtClean="0">
              <a:solidFill>
                <a:srgbClr val="FF0000"/>
              </a:solidFill>
              <a:latin typeface="微软雅黑" pitchFamily="34" charset="-122"/>
              <a:ea typeface="微软雅黑" pitchFamily="34" charset="-122"/>
            </a:endParaRPr>
          </a:p>
          <a:p>
            <a:pPr>
              <a:lnSpc>
                <a:spcPct val="150000"/>
              </a:lnSpc>
            </a:pPr>
            <a:r>
              <a:rPr lang="zh-CN" altLang="en-US" sz="2000" b="1" dirty="0" smtClean="0">
                <a:latin typeface="微软雅黑" pitchFamily="34" charset="-122"/>
                <a:ea typeface="微软雅黑" pitchFamily="34" charset="-122"/>
              </a:rPr>
              <a:t>全球互联网用户的在线时间</a:t>
            </a:r>
            <a:r>
              <a:rPr lang="zh-CN" altLang="en-US" sz="2000" b="1" dirty="0" smtClean="0">
                <a:solidFill>
                  <a:srgbClr val="FF0000"/>
                </a:solidFill>
                <a:latin typeface="微软雅黑" pitchFamily="34" charset="-122"/>
                <a:ea typeface="微软雅黑" pitchFamily="34" charset="-122"/>
              </a:rPr>
              <a:t>从</a:t>
            </a:r>
            <a:r>
              <a:rPr lang="en-US" altLang="zh-CN" sz="2000" b="1" dirty="0" smtClean="0">
                <a:solidFill>
                  <a:srgbClr val="FF0000"/>
                </a:solidFill>
                <a:latin typeface="微软雅黑" pitchFamily="34" charset="-122"/>
                <a:ea typeface="微软雅黑" pitchFamily="34" charset="-122"/>
              </a:rPr>
              <a:t>PC</a:t>
            </a:r>
            <a:r>
              <a:rPr lang="zh-CN" altLang="en-US" sz="2000" b="1" dirty="0" smtClean="0">
                <a:solidFill>
                  <a:srgbClr val="FF0000"/>
                </a:solidFill>
                <a:latin typeface="微软雅黑" pitchFamily="34" charset="-122"/>
                <a:ea typeface="微软雅黑" pitchFamily="34" charset="-122"/>
              </a:rPr>
              <a:t>端向移动端开始迁徙</a:t>
            </a:r>
            <a:endParaRPr lang="en-US" altLang="zh-CN" sz="2000" b="1" dirty="0" smtClean="0">
              <a:solidFill>
                <a:srgbClr val="FF0000"/>
              </a:solidFill>
              <a:latin typeface="微软雅黑" pitchFamily="34" charset="-122"/>
              <a:ea typeface="微软雅黑" pitchFamily="34" charset="-122"/>
            </a:endParaRPr>
          </a:p>
          <a:p>
            <a:pPr>
              <a:lnSpc>
                <a:spcPct val="150000"/>
              </a:lnSpc>
            </a:pPr>
            <a:r>
              <a:rPr lang="zh-CN" altLang="en-US" sz="2000" b="1" dirty="0" smtClean="0">
                <a:latin typeface="微软雅黑" pitchFamily="34" charset="-122"/>
                <a:ea typeface="微软雅黑" pitchFamily="34" charset="-122"/>
              </a:rPr>
              <a:t>已经是毋庸置疑的事实，这一次迁徙从以</a:t>
            </a:r>
            <a:r>
              <a:rPr lang="en-US" altLang="zh-CN" sz="2000" b="1" dirty="0" smtClean="0">
                <a:latin typeface="微软雅黑" pitchFamily="34" charset="-122"/>
                <a:ea typeface="微软雅黑" pitchFamily="34" charset="-122"/>
              </a:rPr>
              <a:t>SOCIAL</a:t>
            </a:r>
            <a:r>
              <a:rPr lang="zh-CN" altLang="en-US" sz="2000" b="1" dirty="0" smtClean="0">
                <a:latin typeface="微软雅黑" pitchFamily="34" charset="-122"/>
                <a:ea typeface="微软雅黑" pitchFamily="34" charset="-122"/>
              </a:rPr>
              <a:t>为代表人群通过</a:t>
            </a:r>
            <a:r>
              <a:rPr lang="zh-CN" altLang="en-US" sz="2000" b="1" dirty="0" smtClean="0">
                <a:solidFill>
                  <a:srgbClr val="FF0000"/>
                </a:solidFill>
                <a:latin typeface="微软雅黑" pitchFamily="34" charset="-122"/>
                <a:ea typeface="微软雅黑" pitchFamily="34" charset="-122"/>
              </a:rPr>
              <a:t>群体交互平台</a:t>
            </a:r>
            <a:r>
              <a:rPr lang="zh-CN" altLang="en-US" sz="2000" b="1" dirty="0" smtClean="0">
                <a:latin typeface="微软雅黑" pitchFamily="34" charset="-122"/>
                <a:ea typeface="微软雅黑" pitchFamily="34" charset="-122"/>
              </a:rPr>
              <a:t>的转换，到移动端的</a:t>
            </a:r>
            <a:r>
              <a:rPr lang="zh-CN" altLang="en-US" sz="2000" b="1" dirty="0" smtClean="0">
                <a:solidFill>
                  <a:srgbClr val="FF0000"/>
                </a:solidFill>
                <a:latin typeface="微软雅黑" pitchFamily="34" charset="-122"/>
                <a:ea typeface="微软雅黑" pitchFamily="34" charset="-122"/>
              </a:rPr>
              <a:t>个性化功能需求</a:t>
            </a:r>
            <a:r>
              <a:rPr lang="zh-CN" altLang="en-US" sz="2000" b="1" dirty="0" smtClean="0">
                <a:latin typeface="微软雅黑" pitchFamily="34" charset="-122"/>
                <a:ea typeface="微软雅黑" pitchFamily="34" charset="-122"/>
              </a:rPr>
              <a:t>，引发了一系列的终端交互变革，而中国已经成为这场变革的主角</a:t>
            </a:r>
            <a:endParaRPr lang="en-US" altLang="zh-CN" sz="2000" b="1"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4830" y="2924946"/>
            <a:ext cx="5314275" cy="1323439"/>
          </a:xfrm>
          <a:prstGeom prst="rect">
            <a:avLst/>
          </a:prstGeom>
          <a:noFill/>
        </p:spPr>
        <p:txBody>
          <a:bodyPr wrap="none" rtlCol="0">
            <a:spAutoFit/>
            <a:scene3d>
              <a:camera prst="orthographicFront"/>
              <a:lightRig rig="threePt" dir="t"/>
            </a:scene3d>
            <a:sp3d extrusionH="57150">
              <a:bevelT w="69850" h="38100" prst="cross"/>
            </a:sp3d>
          </a:bodyPr>
          <a:lstStyle/>
          <a:p>
            <a:r>
              <a:rPr lang="en-US" altLang="zh-CN" sz="2000" b="1" dirty="0" smtClean="0">
                <a:solidFill>
                  <a:srgbClr val="FF0000"/>
                </a:solidFill>
                <a:latin typeface="Helvetica Condensed" pitchFamily="34" charset="0"/>
                <a:ea typeface="微软雅黑" pitchFamily="34" charset="-122"/>
              </a:rPr>
              <a:t>PROGILE APPS IN CHINA</a:t>
            </a:r>
          </a:p>
          <a:p>
            <a:r>
              <a:rPr lang="zh-CN" altLang="en-US" sz="6000" b="1" dirty="0">
                <a:latin typeface="微软雅黑" pitchFamily="34" charset="-122"/>
                <a:ea typeface="微软雅黑" pitchFamily="34" charset="-122"/>
              </a:rPr>
              <a:t>中国</a:t>
            </a:r>
            <a:r>
              <a:rPr lang="en-US" altLang="zh-CN" sz="6000" b="1" spc="-150" dirty="0" smtClean="0">
                <a:latin typeface="微软雅黑" pitchFamily="34" charset="-122"/>
                <a:ea typeface="微软雅黑" pitchFamily="34" charset="-122"/>
              </a:rPr>
              <a:t>APPS</a:t>
            </a:r>
            <a:r>
              <a:rPr lang="zh-CN" altLang="en-US" sz="6000" b="1" dirty="0" smtClean="0">
                <a:latin typeface="微软雅黑" pitchFamily="34" charset="-122"/>
                <a:ea typeface="微软雅黑" pitchFamily="34" charset="-122"/>
              </a:rPr>
              <a:t>概况</a:t>
            </a:r>
            <a:endParaRPr lang="en-US" altLang="zh-CN" sz="6000" b="1"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499354" y="3286124"/>
            <a:ext cx="4461950" cy="2714644"/>
          </a:xfrm>
          <a:prstGeom prst="rect">
            <a:avLst/>
          </a:prstGeom>
          <a:noFill/>
          <a:ln w="9525">
            <a:noFill/>
            <a:miter lim="800000"/>
            <a:headEnd/>
            <a:tailEnd/>
          </a:ln>
          <a:effectLst/>
        </p:spPr>
      </p:pic>
      <p:pic>
        <p:nvPicPr>
          <p:cNvPr id="5" name="Picture 3"/>
          <p:cNvPicPr>
            <a:picLocks noChangeAspect="1" noChangeArrowheads="1"/>
          </p:cNvPicPr>
          <p:nvPr/>
        </p:nvPicPr>
        <p:blipFill>
          <a:blip r:embed="rId3" cstate="print"/>
          <a:srcRect/>
          <a:stretch>
            <a:fillRect/>
          </a:stretch>
        </p:blipFill>
        <p:spPr bwMode="auto">
          <a:xfrm>
            <a:off x="4911669" y="3286124"/>
            <a:ext cx="4470488" cy="2714644"/>
          </a:xfrm>
          <a:prstGeom prst="rect">
            <a:avLst/>
          </a:prstGeom>
          <a:noFill/>
          <a:ln w="9525">
            <a:noFill/>
            <a:miter lim="800000"/>
            <a:headEnd/>
            <a:tailEnd/>
          </a:ln>
          <a:effectLst/>
        </p:spPr>
      </p:pic>
      <p:sp>
        <p:nvSpPr>
          <p:cNvPr id="6" name="矩形 5"/>
          <p:cNvSpPr/>
          <p:nvPr/>
        </p:nvSpPr>
        <p:spPr>
          <a:xfrm>
            <a:off x="542654" y="1737358"/>
            <a:ext cx="6786610" cy="1477328"/>
          </a:xfrm>
          <a:prstGeom prst="rect">
            <a:avLst/>
          </a:prstGeom>
          <a:noFill/>
        </p:spPr>
        <p:txBody>
          <a:bodyPr wrap="square">
            <a:spAutoFit/>
            <a:scene3d>
              <a:camera prst="orthographicFront"/>
              <a:lightRig rig="threePt" dir="t"/>
            </a:scene3d>
            <a:sp3d extrusionH="57150">
              <a:bevelT w="69850" h="38100" prst="cross"/>
            </a:sp3d>
          </a:bodyPr>
          <a:lstStyle/>
          <a:p>
            <a:pPr>
              <a:lnSpc>
                <a:spcPct val="150000"/>
              </a:lnSpc>
            </a:pPr>
            <a:r>
              <a:rPr lang="en-US" altLang="zh-CN" sz="2000" b="1" spc="-150" dirty="0" smtClean="0">
                <a:latin typeface="微软雅黑" pitchFamily="34" charset="-122"/>
                <a:ea typeface="微软雅黑" pitchFamily="34" charset="-122"/>
              </a:rPr>
              <a:t>APPS</a:t>
            </a:r>
            <a:r>
              <a:rPr lang="zh-CN" altLang="en-US" sz="2000" b="1" dirty="0" smtClean="0">
                <a:latin typeface="微软雅黑" pitchFamily="34" charset="-122"/>
                <a:ea typeface="微软雅黑" pitchFamily="34" charset="-122"/>
              </a:rPr>
              <a:t>在中国的发展，也是从“社交平台”迁徙开始</a:t>
            </a:r>
            <a:endParaRPr lang="en-US" altLang="zh-CN" sz="2000" b="1" dirty="0" smtClean="0">
              <a:latin typeface="微软雅黑" pitchFamily="34" charset="-122"/>
              <a:ea typeface="微软雅黑" pitchFamily="34" charset="-122"/>
            </a:endParaRPr>
          </a:p>
          <a:p>
            <a:pPr>
              <a:lnSpc>
                <a:spcPct val="150000"/>
              </a:lnSpc>
            </a:pPr>
            <a:r>
              <a:rPr lang="en-US" altLang="zh-CN" sz="2000" b="1" spc="-150" dirty="0" smtClean="0">
                <a:latin typeface="微软雅黑" pitchFamily="34" charset="-122"/>
                <a:ea typeface="微软雅黑" pitchFamily="34" charset="-122"/>
              </a:rPr>
              <a:t>QQ</a:t>
            </a:r>
            <a:r>
              <a:rPr lang="zh-CN" altLang="en-US" sz="2000" b="1" dirty="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、微信、微博占据着主要在线时长</a:t>
            </a:r>
            <a:endParaRPr lang="en-US" altLang="zh-CN" sz="2000" b="1" dirty="0" smtClean="0">
              <a:latin typeface="微软雅黑" pitchFamily="34" charset="-122"/>
              <a:ea typeface="微软雅黑" pitchFamily="34" charset="-122"/>
            </a:endParaRPr>
          </a:p>
          <a:p>
            <a:pPr>
              <a:lnSpc>
                <a:spcPct val="150000"/>
              </a:lnSpc>
            </a:pPr>
            <a:r>
              <a:rPr lang="zh-CN" altLang="en-US" sz="2000" b="1" dirty="0" smtClean="0">
                <a:solidFill>
                  <a:srgbClr val="FF0000"/>
                </a:solidFill>
                <a:latin typeface="微软雅黑" pitchFamily="34" charset="-122"/>
                <a:ea typeface="微软雅黑" pitchFamily="34" charset="-122"/>
              </a:rPr>
              <a:t>*</a:t>
            </a:r>
            <a:r>
              <a:rPr lang="en-US" altLang="zh-CN" sz="2000" b="1" dirty="0" smtClean="0">
                <a:solidFill>
                  <a:srgbClr val="FF0000"/>
                </a:solidFill>
                <a:latin typeface="微软雅黑" pitchFamily="34" charset="-122"/>
                <a:ea typeface="微软雅黑" pitchFamily="34" charset="-122"/>
              </a:rPr>
              <a:t>2012</a:t>
            </a:r>
            <a:r>
              <a:rPr lang="zh-CN" altLang="en-US" sz="2000" b="1" dirty="0" smtClean="0">
                <a:solidFill>
                  <a:srgbClr val="FF0000"/>
                </a:solidFill>
                <a:latin typeface="微软雅黑" pitchFamily="34" charset="-122"/>
                <a:ea typeface="微软雅黑" pitchFamily="34" charset="-122"/>
              </a:rPr>
              <a:t> 浏览的比重开始迅速增加</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2273</TotalTime>
  <Words>1932</Words>
  <Application>Microsoft Office PowerPoint</Application>
  <PresentationFormat>A4 纸张(210x297 毫米)</PresentationFormat>
  <Paragraphs>349</Paragraphs>
  <Slides>36</Slides>
  <Notes>2</Notes>
  <HiddenSlides>0</HiddenSlides>
  <MMClips>0</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自定义设计方案</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iu</dc:creator>
  <cp:lastModifiedBy>new</cp:lastModifiedBy>
  <cp:revision>182</cp:revision>
  <dcterms:created xsi:type="dcterms:W3CDTF">2013-12-20T03:04:43Z</dcterms:created>
  <dcterms:modified xsi:type="dcterms:W3CDTF">2013-12-27T06:28:52Z</dcterms:modified>
</cp:coreProperties>
</file>